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8" r:id="rId3"/>
    <p:sldId id="432" r:id="rId4"/>
    <p:sldId id="433" r:id="rId5"/>
    <p:sldId id="434" r:id="rId6"/>
    <p:sldId id="435" r:id="rId7"/>
    <p:sldId id="436" r:id="rId8"/>
    <p:sldId id="437" r:id="rId9"/>
    <p:sldId id="438" r:id="rId10"/>
    <p:sldId id="439" r:id="rId11"/>
    <p:sldId id="440" r:id="rId12"/>
    <p:sldId id="441" r:id="rId13"/>
    <p:sldId id="442" r:id="rId14"/>
    <p:sldId id="443" r:id="rId15"/>
    <p:sldId id="444" r:id="rId16"/>
    <p:sldId id="445" r:id="rId17"/>
    <p:sldId id="344" r:id="rId18"/>
    <p:sldId id="429" r:id="rId19"/>
  </p:sldIdLst>
  <p:sldSz cx="9144000" cy="6858000" type="screen4x3"/>
  <p:notesSz cx="666273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5"/>
    <a:srgbClr val="FD7403"/>
    <a:srgbClr val="F6A20A"/>
    <a:srgbClr val="FF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40" autoAdjust="0"/>
    <p:restoredTop sz="74538" autoAdjust="0"/>
  </p:normalViewPr>
  <p:slideViewPr>
    <p:cSldViewPr>
      <p:cViewPr>
        <p:scale>
          <a:sx n="120" d="100"/>
          <a:sy n="120" d="100"/>
        </p:scale>
        <p:origin x="-3354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401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BAF1E-33B7-4117-958C-82E6C86688C5}" type="datetimeFigureOut">
              <a:rPr lang="en-US" smtClean="0"/>
              <a:t>8/27/2014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401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2AF34-445F-49FE-A8E5-32146827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97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C1CA3-5DA8-4EA0-819E-51DA99264CDD}" type="datetimeFigureOut">
              <a:rPr lang="tr-TR" smtClean="0"/>
              <a:pPr/>
              <a:t>27.08.2014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715153"/>
            <a:ext cx="533019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401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9FE9F-C781-40D8-A976-5B13614DC22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9288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i="0" u="none" strike="noStrike" baseline="0" dirty="0" smtClean="0">
                <a:latin typeface="NimbusRomNo9L-Regu"/>
              </a:rPr>
              <a:t>In this </a:t>
            </a:r>
            <a:r>
              <a:rPr lang="tr-TR" sz="1200" b="0" i="0" u="none" strike="noStrike" baseline="0" dirty="0" smtClean="0">
                <a:latin typeface="NimbusRomNo9L-Regu"/>
              </a:rPr>
              <a:t>presentation</a:t>
            </a:r>
            <a:r>
              <a:rPr lang="en-US" sz="1200" b="0" i="0" u="none" strike="noStrike" baseline="0" dirty="0" smtClean="0">
                <a:latin typeface="NimbusRomNo9L-Regu"/>
              </a:rPr>
              <a:t>, we</a:t>
            </a:r>
            <a:r>
              <a:rPr lang="tr-TR" sz="1200" b="0" i="0" u="none" strike="noStrike" baseline="0" dirty="0" smtClean="0">
                <a:latin typeface="NimbusRomNo9L-Regu"/>
              </a:rPr>
              <a:t> </a:t>
            </a:r>
            <a:r>
              <a:rPr lang="en-US" sz="1200" b="0" i="0" u="none" strike="noStrike" baseline="0" dirty="0" smtClean="0">
                <a:latin typeface="NimbusRomNo9L-Regu"/>
              </a:rPr>
              <a:t>address the problem of finding a general solution for efficient BSDF</a:t>
            </a:r>
            <a:r>
              <a:rPr lang="tr-TR" sz="1200" b="0" i="0" u="none" strike="noStrike" baseline="0" dirty="0" smtClean="0">
                <a:latin typeface="NimbusRomNo9L-Regu"/>
              </a:rPr>
              <a:t> </a:t>
            </a:r>
            <a:r>
              <a:rPr lang="en-US" sz="1200" b="0" i="0" u="none" strike="noStrike" baseline="0" dirty="0" smtClean="0">
                <a:latin typeface="NimbusRomNo9L-Regu"/>
              </a:rPr>
              <a:t>measurement and representation. We also outline the main issues</a:t>
            </a:r>
            <a:r>
              <a:rPr lang="tr-TR" sz="1200" b="0" i="0" u="none" strike="noStrike" baseline="0" dirty="0" smtClean="0">
                <a:latin typeface="NimbusRomNo9L-Regu"/>
              </a:rPr>
              <a:t> </a:t>
            </a:r>
            <a:r>
              <a:rPr lang="en-US" sz="1200" b="0" i="0" u="none" strike="noStrike" baseline="0" dirty="0" smtClean="0">
                <a:latin typeface="NimbusRomNo9L-Regu"/>
              </a:rPr>
              <a:t>that do not allow the effective use of current BSDF representations.</a:t>
            </a:r>
            <a:r>
              <a:rPr lang="tr-TR" sz="1200" b="0" i="0" u="none" strike="noStrike" baseline="0" dirty="0" smtClean="0">
                <a:latin typeface="NimbusRomNo9L-Regu"/>
              </a:rPr>
              <a:t> </a:t>
            </a:r>
            <a:r>
              <a:rPr lang="en-US" sz="1200" b="0" i="0" u="none" strike="noStrike" baseline="0" dirty="0" smtClean="0">
                <a:latin typeface="NimbusRomNo9L-Regu"/>
              </a:rPr>
              <a:t>Finally, we suggest specific solutions that could be investigated in</a:t>
            </a:r>
            <a:r>
              <a:rPr lang="tr-TR" sz="1200" b="0" i="0" u="none" strike="noStrike" baseline="0" dirty="0" smtClean="0">
                <a:latin typeface="NimbusRomNo9L-Regu"/>
              </a:rPr>
              <a:t> </a:t>
            </a:r>
            <a:r>
              <a:rPr lang="en-US" sz="1200" b="0" i="0" u="none" strike="noStrike" baseline="0" dirty="0" smtClean="0">
                <a:latin typeface="NimbusRomNo9L-Regu"/>
              </a:rPr>
              <a:t>order to address these challenges.</a:t>
            </a:r>
            <a:endParaRPr lang="en-US" dirty="0" smtClean="0"/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.......</a:t>
            </a:r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sz="1200" b="0" i="0" u="none" strike="noStrike" baseline="0" dirty="0" smtClean="0">
                <a:latin typeface="NimbusRomNo9L-Regu"/>
              </a:rPr>
              <a:t>Measuring and representing reflection and transmission accurately</a:t>
            </a:r>
            <a:r>
              <a:rPr lang="tr-TR" sz="1200" b="0" i="0" u="none" strike="noStrike" baseline="0" dirty="0" smtClean="0">
                <a:latin typeface="NimbusRomNo9L-Regu"/>
              </a:rPr>
              <a:t> </a:t>
            </a:r>
            <a:r>
              <a:rPr lang="en-US" sz="1200" b="0" i="0" u="none" strike="noStrike" baseline="0" dirty="0" smtClean="0">
                <a:latin typeface="NimbusRomNo9L-Regu"/>
              </a:rPr>
              <a:t>are core to high fidelity visual simulation of materials. However,</a:t>
            </a:r>
          </a:p>
          <a:p>
            <a:pPr algn="l"/>
            <a:r>
              <a:rPr lang="en-US" sz="1200" b="0" i="0" u="none" strike="noStrike" baseline="0" dirty="0" smtClean="0">
                <a:latin typeface="NimbusRomNo9L-Regu"/>
              </a:rPr>
              <a:t>state-of-the-art Bidirectional Scattering Distribution Function</a:t>
            </a:r>
            <a:r>
              <a:rPr lang="tr-TR" sz="1200" b="0" i="0" u="none" strike="noStrike" baseline="0" dirty="0" smtClean="0">
                <a:latin typeface="NimbusRomNo9L-Regu"/>
              </a:rPr>
              <a:t> </a:t>
            </a:r>
            <a:r>
              <a:rPr lang="en-US" sz="1200" b="0" i="0" u="none" strike="noStrike" baseline="0" dirty="0" smtClean="0">
                <a:latin typeface="NimbusRomNo9L-Regu"/>
              </a:rPr>
              <a:t>(BSDF) models do not suggest a general solution for any surface</a:t>
            </a:r>
          </a:p>
          <a:p>
            <a:pPr algn="l"/>
            <a:r>
              <a:rPr lang="en-US" sz="1200" b="0" i="0" u="none" strike="noStrike" baseline="0" dirty="0" smtClean="0">
                <a:latin typeface="NimbusRomNo9L-Regu"/>
              </a:rPr>
              <a:t>class, from glasses to metals, isotropic to anisotropic materials, and</a:t>
            </a:r>
            <a:r>
              <a:rPr lang="tr-TR" sz="1200" b="0" i="0" u="none" strike="noStrike" baseline="0" dirty="0" smtClean="0">
                <a:latin typeface="NimbusRomNo9L-Regu"/>
              </a:rPr>
              <a:t> </a:t>
            </a:r>
            <a:r>
              <a:rPr lang="en-US" sz="1200" b="0" i="0" u="none" strike="noStrike" baseline="0" dirty="0" smtClean="0">
                <a:latin typeface="NimbusRomNo9L-Regu"/>
              </a:rPr>
              <a:t>daylight redirecting films. Furthermore, an accurate BSDF acquisition</a:t>
            </a:r>
          </a:p>
          <a:p>
            <a:pPr algn="l"/>
            <a:r>
              <a:rPr lang="en-US" sz="1200" b="0" i="0" u="none" strike="noStrike" baseline="0" dirty="0" smtClean="0">
                <a:latin typeface="NimbusRomNo9L-Regu"/>
              </a:rPr>
              <a:t>is not a trivial task at especially some specific measurement angles,</a:t>
            </a:r>
            <a:r>
              <a:rPr lang="tr-TR" sz="1200" b="0" i="0" u="none" strike="noStrike" baseline="0" dirty="0" smtClean="0">
                <a:latin typeface="NimbusRomNo9L-Regu"/>
              </a:rPr>
              <a:t> </a:t>
            </a:r>
            <a:r>
              <a:rPr lang="en-US" sz="1200" b="0" i="0" u="none" strike="noStrike" baseline="0" dirty="0" smtClean="0">
                <a:latin typeface="NimbusRomNo9L-Regu"/>
              </a:rPr>
              <a:t>such as normal incidence and grazing angles. In this paper, we</a:t>
            </a:r>
          </a:p>
          <a:p>
            <a:pPr algn="l"/>
            <a:r>
              <a:rPr lang="en-US" sz="1200" b="0" i="0" u="none" strike="noStrike" baseline="0" dirty="0" smtClean="0">
                <a:latin typeface="NimbusRomNo9L-Regu"/>
              </a:rPr>
              <a:t>address the problem of finding a general solution for efficient BSDF</a:t>
            </a:r>
            <a:r>
              <a:rPr lang="tr-TR" sz="1200" b="0" i="0" u="none" strike="noStrike" baseline="0" dirty="0" smtClean="0">
                <a:latin typeface="NimbusRomNo9L-Regu"/>
              </a:rPr>
              <a:t> </a:t>
            </a:r>
            <a:r>
              <a:rPr lang="en-US" sz="1200" b="0" i="0" u="none" strike="noStrike" baseline="0" dirty="0" smtClean="0">
                <a:latin typeface="NimbusRomNo9L-Regu"/>
              </a:rPr>
              <a:t>measurement and representation. We also outline the main issues</a:t>
            </a:r>
          </a:p>
          <a:p>
            <a:pPr algn="l"/>
            <a:r>
              <a:rPr lang="en-US" sz="1200" b="0" i="0" u="none" strike="noStrike" baseline="0" dirty="0" smtClean="0">
                <a:latin typeface="NimbusRomNo9L-Regu"/>
              </a:rPr>
              <a:t>that do not allow the effective use of current BSDF representations.</a:t>
            </a:r>
            <a:r>
              <a:rPr lang="tr-TR" sz="1200" b="0" i="0" u="none" strike="noStrike" baseline="0" dirty="0" smtClean="0">
                <a:latin typeface="NimbusRomNo9L-Regu"/>
              </a:rPr>
              <a:t> </a:t>
            </a:r>
            <a:r>
              <a:rPr lang="en-US" sz="1200" b="0" i="0" u="none" strike="noStrike" baseline="0" dirty="0" smtClean="0">
                <a:latin typeface="NimbusRomNo9L-Regu"/>
              </a:rPr>
              <a:t>Finally, we suggest specific solutions that could be investigated in</a:t>
            </a:r>
          </a:p>
          <a:p>
            <a:pPr algn="l"/>
            <a:r>
              <a:rPr lang="en-US" sz="1200" b="0" i="0" u="none" strike="noStrike" baseline="0" dirty="0" smtClean="0">
                <a:latin typeface="NimbusRomNo9L-Regu"/>
              </a:rPr>
              <a:t>order to address these challenges.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FE9F-C781-40D8-A976-5B13614DC22A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8723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Lawrence et al.’s [2004] data-driven BRDF representation uses a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Non-negative Matrix Factorization (NMF)-based algorithm and it’s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suitable for efficient BRDF importance sampling.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Ö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ü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al.’s [2010] BRDF model is based 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Rusinkiewicz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coordinate system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Rusinkiewicz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1998] and uses Copula distributions for representing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measured reflectance data.</a:t>
            </a: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FE9F-C781-40D8-A976-5B13614DC22A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6474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Bilgili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al.’s [2011] factored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BRDF representation uses a Tucker-based factorization algorithm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compactly represent measured BRDF data and it allows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efficient BRDF importance sampling.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Pacanowski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[2012]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uses rational functions to compactly represent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measured reflectance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Pacanowski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al.’s [2012] data-driven BRDF representation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based 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Rusinkiewicz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coordinate system [1998] as this coordinate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system helps to represent specular highlights more accurately.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none of these data-driven BRDF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representations can represent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noisy, sparse and irregular measurements. Therefore, noisy,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sparse and irregular measurements need to be preprocessed before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can be represented with a data-driven based representation.</a:t>
            </a: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FE9F-C781-40D8-A976-5B13614DC22A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6474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of the key issues is creating a general framework for sharing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rendering measured BSDFs. Accordingly, Ward et al. [2012]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proposed an XML representation and an Open Source C library to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support BSDFs in rendering applications. The proposed library allows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the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efficient representation, query and Monte Carlo sampling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real-world BSDFs in a model-free framework. The proposed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library includes two data-driven based BSDF representations: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Matrix-based BSDF representation and Tensor tree BSDF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representation. Furthermore, Ward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al.’s [2012] proposed library helps to handle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advanced schemes such as Complex Fenestration Systems (CFSs)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.</a:t>
            </a:r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FE9F-C781-40D8-A976-5B13614DC22A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6474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Matrix-based BSDF representation uses a fixed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 of incident and exiting directions to form a rectangular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matrix of values. The number of incident and exiting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directions are often equal, since square matrices can be more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easily composed into a single matrix that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includes the effects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interreflections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between layers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Matrix-based BSDF representation has advantages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certain matrix operations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On the other hand,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Tensor tree BSDF representation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 an adaptive density which helps to represent highly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peaked data more accurately.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other words, 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tensor tree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BSDF model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represents the sharp peaks in a BSDF by subdividing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adaptively in different regions of the distribution.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Sample density is coordinated between input and output directions,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since higher density required in one implies that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higher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density is required in the other.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you can see in this comparison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Tensor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tree BSDF representation provides a more accurate representation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measured BSDF data than Matrix-based BSDF representation.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Matrix-based BSDF representation, i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ncreasing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matrix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resolution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would help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the accuracy of the representation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but a uniform partition of the hemisphere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the resolution required to capture such peaks would take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gigabytes of storage and be very inefficient. This is where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may prefer a more adaptive solution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 is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Tensor tree BSDF representation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FE9F-C781-40D8-A976-5B13614DC22A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6474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Complex Fenestration Systems (CFSs)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been designed to convey daylight in specialized ways,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such as prismatic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glazings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holographic films, daylight redirecting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films and specular louvers.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of the most challenging aspects of a Complex Fenestration System (CFS) is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rendering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 appearance.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Simulating Complex Fenestration Systems (CFSs)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correctly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especially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important to modern building designers.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 aggregate behavior as described by a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BSDF is a useful way to model illumination, spatial variations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determine what a window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looks like to an occupant,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may impart a pattern to a solar beam component as well.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you can see in these renderings,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Complex Fenestration Systems (CFSs)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be simulated more correctly when the data-driven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BSDF representation is used as a proxy for detailed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geometry. In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setting, the geometry is used for direct views and shadow testing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 data-driven BSDF representation is used for characterizing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 reflected and transmitted by the Complex Fenestration System (CFS)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proxy approach proves an acceptable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compromise for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rendering, as shown in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rendering.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Indirect contributions are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smoothly integrated because sample rays do not see the intensity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variations of the blinds themselves, relying on the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measured BSDF data that is spatially averaged. Achieving a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similar level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quality without the benefit of a data-driven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BSDF takes 5 times as long. </a:t>
            </a: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FE9F-C781-40D8-A976-5B13614DC22A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6474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Another key issue is filling noisy, sparse and irregular measurements,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many data-driven based BSDF representations, such as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Matrix-based BSDF representation and Tensor tree BSDF representation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[Ward et al. 2012], require noise-free, continuous and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regular BSDF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measurements. Recently, Ward et al. [2014] proposed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interpolation technique for filling a sparse set of incident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 BSDF measurements. The proposed interpolation technique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based on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Lagrangian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mass-transport solution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Bonneel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2011] and it fits a set of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 basis functions to each measured distribution,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allows to interpolate between sparse incident directions.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proposed interpolation technique is especially suited for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anisotropic BSDFs, because anisotropic BSDF measurements generally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include many holes and noise. </a:t>
            </a:r>
            <a:endParaRPr lang="tr-TR" dirty="0" smtClean="0"/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FE9F-C781-40D8-A976-5B13614DC22A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6474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 of all, Ward et al. [2014]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fits a set of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 basis functions to each measured distribution,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allows to interpolate between sparse incident directions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Next, they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organize incident measurement directions in a triangle mesh for efficient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lookup and interpolation.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an incremental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Delaunay construction equivalent to gift-wrapping on the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sphere [VL11], which progressively adds vertices without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requiring edge flipping or removal. This allows for transport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plans to be computed as triangles are formed.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Then, they extend Bonneel et al.’s </a:t>
            </a:r>
            <a:r>
              <a:rPr lang="tr-TR" sz="1200" dirty="0" smtClean="0"/>
              <a:t>Lagrangian mass transport based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interpolation technique to work on the computed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triangle mesh of incident directions.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allows for specular peaks to be shifted rather than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blended during interpolation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can see in this comparison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Ward et al.’s [2014]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Lagrangian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mass-transport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based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interpolation technique is better than a naive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interpolation. For efficient rendering and simulation, interpolated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can be converted to a standard BSDF representation,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such as Tensor tree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BSDF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representation, and it can be used in a model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free framework [Ward et al. 2012].</a:t>
            </a:r>
            <a:endParaRPr lang="en-US" dirty="0" smtClean="0"/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FE9F-C781-40D8-A976-5B13614DC22A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6474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17C62F-7158-431A-8D6D-F6B10AECC4A5}" type="slidenum">
              <a:rPr lang="en-US"/>
              <a:pPr/>
              <a:t>17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this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we summarized grand challenges and key issues in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BSDF measurement and representation. We hope that this short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outline of the key issues encourages researchers to focus on these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issues. We also hope that this short outline of the key issues helps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advance BSDF measurement and representation.</a:t>
            </a: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Indeed, there is a need for a huge database that includes variety of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BSDF measurements. We think that both researchers and designers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 use such a database for comparison, validation and simulation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purposes. In the future, we’re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help this process by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measuring various translucent materials and providing them with a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suitable BSDF library. In BSDF representation side, there is a need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an accurate interpolation technique and an efficient BSDF representation.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Extrapolating BSDF data at grazing angles and modeling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backlit appearance are other big challenges and they should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carefully handled. In the future, we’re also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investigate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accurate BSDF representation that handles these challenges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quite well.</a:t>
            </a:r>
            <a:endParaRPr lang="tr-TR" dirty="0" smtClean="0"/>
          </a:p>
          <a:p>
            <a:endParaRPr lang="tr-T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 hope you enjoyed this </a:t>
            </a:r>
            <a:r>
              <a:rPr lang="tr-TR" dirty="0" smtClean="0"/>
              <a:t>presentation</a:t>
            </a:r>
            <a:r>
              <a:rPr lang="en-US" dirty="0" smtClean="0"/>
              <a:t>, and thank you for you attention. </a:t>
            </a:r>
            <a:endParaRPr lang="tr-TR" dirty="0" smtClean="0"/>
          </a:p>
          <a:p>
            <a:endParaRPr lang="tr-TR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8772B-CD7D-43C4-BDEA-BFD9D236D885}" type="slidenum">
              <a:rPr lang="en-US"/>
              <a:pPr/>
              <a:t>18</a:t>
            </a:fld>
            <a:endParaRPr lang="en-US"/>
          </a:p>
        </p:txBody>
      </p:sp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hope you enjoyed this </a:t>
            </a:r>
            <a:r>
              <a:rPr lang="tr-TR" dirty="0" smtClean="0"/>
              <a:t>presentation</a:t>
            </a:r>
            <a:r>
              <a:rPr lang="en-US" dirty="0" smtClean="0"/>
              <a:t>, </a:t>
            </a:r>
            <a:r>
              <a:rPr lang="en-US" dirty="0"/>
              <a:t>and </a:t>
            </a:r>
            <a:r>
              <a:rPr lang="en-US" dirty="0" smtClean="0"/>
              <a:t>thank </a:t>
            </a:r>
            <a:r>
              <a:rPr lang="en-US" dirty="0"/>
              <a:t>you for </a:t>
            </a:r>
            <a:r>
              <a:rPr lang="en-US" dirty="0" smtClean="0"/>
              <a:t>you</a:t>
            </a:r>
            <a:r>
              <a:rPr lang="tr-TR" dirty="0" smtClean="0"/>
              <a:t>r</a:t>
            </a:r>
            <a:r>
              <a:rPr lang="en-US" dirty="0" smtClean="0"/>
              <a:t> </a:t>
            </a:r>
            <a:r>
              <a:rPr lang="en-US" dirty="0"/>
              <a:t>attention. </a:t>
            </a:r>
            <a:endParaRPr lang="tr-TR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Rendering complex scenes requires precise descriptions of materials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involved. Some materials, such as papers, glasses, metals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daylight redirecting films, have a unique appearance.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measure these materials accurately, various measurement devices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used [Matusik et al. 2003; Ghosh et al. 2007; Apian-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Bennewitz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2014]. After data measurement process, these measurements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represented by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models [Nicodemus et al. 1977;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Walter et al. 2007].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Data-driven based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representations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Matusik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2003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Pacanowski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al. 2012] are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successful to represent real-world materials.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data-driven based representations pose some difficulties when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measurements are sparse, irregular and noisy.</a:t>
            </a: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tr-T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FE9F-C781-40D8-A976-5B13614DC22A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6474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Analytical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Bidirectional Reflectance Distribution Function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(BRDF)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representations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Bidirectional Transmittance Distribution Function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(BTDF)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representations and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Bidirectional Scattering Distribution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Function (BSDF)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models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try to model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measurements with a few parameters.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analytical models fail to fit some material types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such as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daylight redirecting films.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FE9F-C781-40D8-A976-5B13614DC22A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6474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of the most popular BRDF database is the MERL MIT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database. BRDFs in the MERL MIT database have been acquired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Matusik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[2003].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MERL MIT database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consists of 100 different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isotropic BRDF measurements which include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highly dense and regular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samples. Therefore, this database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 been used by many researchers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validation, experimental analysis and comparison purposes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This data set is also suitable for direct rendering. However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Matusik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[2003] do not address the light transmission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describe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BTDFs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are required to render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translucent surfaces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FE9F-C781-40D8-A976-5B13614DC22A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6474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Furthermore,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[2005] measured 4 different anisotropic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BRDFs. Since anisotropic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BRDF domain is four dimensional (4D) and it’s very time consuming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measure whole 4D domain, this data set includes noisy,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irregular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sparse measurements. Therefore,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al.’s anisotropic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BRDF data set is not suitable for data-driven based representations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it’s not suitable for direct rendering.  This data set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must be preprocessed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 it can be represented by a suitable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BRDF model. In addition,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[2005] do not address the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 transmission to describe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BTDFs which are required to render translucent surfaces.</a:t>
            </a: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FE9F-C781-40D8-A976-5B13614DC22A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6474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other hand, BME database includes BRDF, BTDF and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BSDF measurements. Materials in BME database have been measured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Apian-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Bennewitz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[2014].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Although, this database includes both reflection and transmission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measurements, it has several drawbacks. Firstly,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measurements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BME database are noisy, irregular and sparse. Secondly,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 of materials in BME database is not enough for a strong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validation and comparison.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Thirdly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measurements at some important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incident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such as normal incidence and grazing angles, can not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done by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pgII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goniophotometer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drawbacks, measurements from BME database must be preprocessed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 representing and rendering measured translucent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materials.</a:t>
            </a: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FE9F-C781-40D8-A976-5B13614DC22A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6474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Noisy, irregular and sparse reflectance and transmittance measurements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be represented by analytical BRDF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BTDF 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BSDF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[2005] have experimentally validated that BRDF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models, which include Fresnel term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Schlick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1994], can represent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measurements at grazing angles and normal incidence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accurately than its competitors. Although, analytical BRDF models can represent a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 number of materials, they can not represent all materials quite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 [Ngan et al. 2005; Bagher et al. 2012].</a:t>
            </a: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tr-T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FE9F-C781-40D8-A976-5B13614DC22A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6474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Here, you can see 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visual comparisons of various well-known BRDF representations on the Princeton scene.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comparison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the Peak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Signal-to-Noise Ratio (PSNR) values [Richardson 2002] and difference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 are also reported to see differences between the BRDF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representations. For example,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Ashikhmin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-Shirley [2000], Cook-Torrance [1981] and Kurt et al. [2010] BRDF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models include Fresnel terms. Therefore, these BRDF models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generally give better fitting results than Ward [1992] and Ward-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[2005] BRDF models which do not include any Fresnel terms.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tr-T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FE9F-C781-40D8-A976-5B13614DC22A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6474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Walter et al.’s [2007] analytical BSDF model is based 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microfacet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theory and it’s for representing rough glass material. In their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work, Walter et al. introduced GGX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microfacet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normal distribution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works extremely well when representing rough translucent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[Papas et al. 2014]. Recently, Papas et al. [2014] introduced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analytical BSDF model for representing paper material.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Papas et al.’s physically-based BSDF representation includes absorption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scattering parameters and accounts for single scattering,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multiple scattering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surface reflection. However, none of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BSDF models are suitable for representing custom-designed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translucent materials that have unusual scattering properties and/or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highly anisotropic structures, such as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daylight redirecting films.</a:t>
            </a: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tr-T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FE9F-C781-40D8-A976-5B13614DC22A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6474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11000" b="883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video" Target="../media/media1.mov"/><Relationship Id="rId7" Type="http://schemas.openxmlformats.org/officeDocument/2006/relationships/notesSlide" Target="../notesSlides/notesSlide16.xml"/><Relationship Id="rId2" Type="http://schemas.microsoft.com/office/2007/relationships/media" Target="../media/media1.mov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2.mov"/><Relationship Id="rId4" Type="http://schemas.microsoft.com/office/2007/relationships/media" Target="../media/media2.mov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9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b="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668618"/>
            <a:ext cx="9143999" cy="284050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tr-TR" sz="6700" dirty="0" smtClean="0">
                <a:solidFill>
                  <a:srgbClr val="C00000"/>
                </a:solidFill>
              </a:rPr>
              <a:t>Grand</a:t>
            </a:r>
            <a:r>
              <a:rPr lang="en-US" sz="6700" dirty="0" smtClean="0">
                <a:solidFill>
                  <a:srgbClr val="C00000"/>
                </a:solidFill>
              </a:rPr>
              <a:t> </a:t>
            </a:r>
            <a:r>
              <a:rPr lang="tr-TR" sz="6700" dirty="0" smtClean="0">
                <a:solidFill>
                  <a:srgbClr val="C00000"/>
                </a:solidFill>
              </a:rPr>
              <a:t>Challenges</a:t>
            </a:r>
            <a:r>
              <a:rPr lang="en-US" sz="6700" dirty="0" smtClean="0">
                <a:solidFill>
                  <a:srgbClr val="C00000"/>
                </a:solidFill>
              </a:rPr>
              <a:t> </a:t>
            </a:r>
            <a:r>
              <a:rPr lang="tr-TR" sz="6700" dirty="0" smtClean="0">
                <a:solidFill>
                  <a:srgbClr val="C00000"/>
                </a:solidFill>
              </a:rPr>
              <a:t>in BSDF Measurement and Modeling</a:t>
            </a:r>
            <a:r>
              <a:rPr lang="tr-TR" sz="67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sz="67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67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437112"/>
            <a:ext cx="9144000" cy="242088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Murat </a:t>
            </a:r>
            <a:r>
              <a:rPr lang="tr-TR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Kurt</a:t>
            </a:r>
            <a:r>
              <a:rPr lang="tr-TR" sz="3200" b="1" baseline="500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pPr algn="ctr"/>
            <a:endParaRPr lang="tr-TR" b="1" baseline="50000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2400" b="1" baseline="500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tr-TR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</a:t>
            </a:r>
            <a:r>
              <a:rPr lang="tr-TR" sz="24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Institute, Ege </a:t>
            </a:r>
            <a:r>
              <a:rPr lang="tr-TR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</p:spPr>
        <p:txBody>
          <a:bodyPr vert="horz" lIns="0" rIns="18288">
            <a:normAutofit fontScale="25000" lnSpcReduction="20000"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b="1" dirty="0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2800" b="1" dirty="0" smtClean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Workshop on Light Redirection and Scatter: </a:t>
            </a:r>
          </a:p>
          <a:p>
            <a:pPr algn="ctr"/>
            <a:r>
              <a:rPr lang="tr-TR" sz="12800" b="1" dirty="0" smtClean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Measurement, Modeling and Simulation 2014</a:t>
            </a:r>
            <a:endParaRPr lang="en-US" sz="12800" b="1" dirty="0">
              <a:solidFill>
                <a:schemeClr val="bg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31520"/>
          </a:xfrm>
        </p:spPr>
        <p:txBody>
          <a:bodyPr>
            <a:normAutofit/>
          </a:bodyPr>
          <a:lstStyle/>
          <a:p>
            <a:r>
              <a:rPr lang="tr-TR" sz="4400" b="1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Grand Challenges in BSDF Modeling</a:t>
            </a:r>
            <a:endParaRPr lang="tr-TR" sz="4400" b="1" dirty="0"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idx="1"/>
          </p:nvPr>
        </p:nvSpPr>
        <p:spPr>
          <a:xfrm>
            <a:off x="2627784" y="764704"/>
            <a:ext cx="6516216" cy="3492280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  <a:buClr>
                <a:srgbClr val="C00000"/>
              </a:buClr>
            </a:pPr>
            <a:r>
              <a:rPr lang="tr-TR" sz="2800" i="1" dirty="0" smtClean="0"/>
              <a:t>Lawrence et al.’s [2004] BRDF model.</a:t>
            </a:r>
          </a:p>
          <a:p>
            <a:pPr lvl="1">
              <a:spcAft>
                <a:spcPts val="1800"/>
              </a:spcAft>
              <a:buClr>
                <a:srgbClr val="FD7403"/>
              </a:buClr>
            </a:pPr>
            <a:r>
              <a:rPr lang="tr-TR" i="1" dirty="0" smtClean="0"/>
              <a:t>It’s a data-driven BRDF representation.</a:t>
            </a:r>
          </a:p>
          <a:p>
            <a:pPr lvl="1">
              <a:spcAft>
                <a:spcPts val="1800"/>
              </a:spcAft>
              <a:buClr>
                <a:srgbClr val="FD7403"/>
              </a:buClr>
            </a:pPr>
            <a:r>
              <a:rPr lang="tr-TR" i="1" dirty="0" smtClean="0"/>
              <a:t>It’s based on NMF algorithm.</a:t>
            </a:r>
          </a:p>
          <a:p>
            <a:pPr lvl="1">
              <a:spcAft>
                <a:spcPts val="1800"/>
              </a:spcAft>
              <a:buClr>
                <a:srgbClr val="FD7403"/>
              </a:buClr>
            </a:pPr>
            <a:r>
              <a:rPr lang="tr-TR" i="1" dirty="0" smtClean="0"/>
              <a:t>It’s sutiable for efficient importance sampling.</a:t>
            </a:r>
          </a:p>
          <a:p>
            <a:pPr>
              <a:spcAft>
                <a:spcPts val="1800"/>
              </a:spcAft>
              <a:buClr>
                <a:srgbClr val="C00000"/>
              </a:buClr>
            </a:pPr>
            <a:r>
              <a:rPr lang="tr-TR" sz="2800" i="1" dirty="0" smtClean="0"/>
              <a:t>Öztürk et al.’s [2010] BRDF model.</a:t>
            </a:r>
          </a:p>
          <a:p>
            <a:pPr lvl="1">
              <a:spcAft>
                <a:spcPts val="1800"/>
              </a:spcAft>
              <a:buClr>
                <a:srgbClr val="FD7403"/>
              </a:buClr>
            </a:pPr>
            <a:r>
              <a:rPr lang="tr-TR" i="1" dirty="0" smtClean="0"/>
              <a:t>It uses Rusinkiewicz [1998] coordinate system. </a:t>
            </a:r>
          </a:p>
          <a:p>
            <a:pPr lvl="1">
              <a:spcAft>
                <a:spcPts val="1800"/>
              </a:spcAft>
              <a:buClr>
                <a:srgbClr val="FD7403"/>
              </a:buClr>
            </a:pPr>
            <a:r>
              <a:rPr lang="tr-TR" i="1" dirty="0" smtClean="0"/>
              <a:t>It’s based on Copula distributions.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12311" y="3209854"/>
            <a:ext cx="26133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Lawrence et al. [2004]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Factored BRDF Model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12310" y="5879666"/>
            <a:ext cx="25869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Öztürk et al. [2010]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Copula-Based BRDF Model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96" y="1124744"/>
            <a:ext cx="2085110" cy="2085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0" y="4437112"/>
            <a:ext cx="2607006" cy="1440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43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31520"/>
          </a:xfrm>
        </p:spPr>
        <p:txBody>
          <a:bodyPr>
            <a:normAutofit/>
          </a:bodyPr>
          <a:lstStyle/>
          <a:p>
            <a:r>
              <a:rPr lang="tr-TR" sz="4400" b="1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Grand Challenges in BSDF Modeling</a:t>
            </a:r>
            <a:endParaRPr lang="tr-TR" sz="4400" b="1" dirty="0"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idx="1"/>
          </p:nvPr>
        </p:nvSpPr>
        <p:spPr>
          <a:xfrm>
            <a:off x="2627784" y="764704"/>
            <a:ext cx="6516216" cy="349228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tr-TR" sz="2800" i="1" dirty="0" smtClean="0"/>
              <a:t>Bilgili et al.’s [2011] BRDF model.</a:t>
            </a:r>
          </a:p>
          <a:p>
            <a:pPr lvl="1">
              <a:spcAft>
                <a:spcPts val="600"/>
              </a:spcAft>
              <a:buClr>
                <a:srgbClr val="FD7403"/>
              </a:buClr>
            </a:pPr>
            <a:r>
              <a:rPr lang="tr-TR" i="1" dirty="0" smtClean="0"/>
              <a:t>It’s a data-driven BRDF representation.</a:t>
            </a:r>
          </a:p>
          <a:p>
            <a:pPr lvl="1">
              <a:spcAft>
                <a:spcPts val="600"/>
              </a:spcAft>
              <a:buClr>
                <a:srgbClr val="FD7403"/>
              </a:buClr>
            </a:pPr>
            <a:r>
              <a:rPr lang="tr-TR" i="1" dirty="0" smtClean="0"/>
              <a:t>It’s based on Tucker factorization.</a:t>
            </a:r>
          </a:p>
          <a:p>
            <a:pPr lvl="1">
              <a:spcAft>
                <a:spcPts val="600"/>
              </a:spcAft>
              <a:buClr>
                <a:srgbClr val="FD7403"/>
              </a:buClr>
            </a:pPr>
            <a:r>
              <a:rPr lang="tr-TR" i="1" dirty="0" smtClean="0"/>
              <a:t>It’s suitable for efficient importance sampling.</a:t>
            </a:r>
          </a:p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tr-TR" sz="2800" i="1" dirty="0" smtClean="0"/>
              <a:t>Pacanowski et al.’s [2012] BRDF model.</a:t>
            </a:r>
          </a:p>
          <a:p>
            <a:pPr lvl="1">
              <a:spcAft>
                <a:spcPts val="600"/>
              </a:spcAft>
              <a:buClr>
                <a:srgbClr val="FD7403"/>
              </a:buClr>
            </a:pPr>
            <a:r>
              <a:rPr lang="tr-TR" i="1" dirty="0"/>
              <a:t>It’s based on Rational </a:t>
            </a:r>
            <a:r>
              <a:rPr lang="tr-TR" i="1" dirty="0" smtClean="0"/>
              <a:t>Functions. </a:t>
            </a:r>
          </a:p>
          <a:p>
            <a:pPr lvl="1">
              <a:spcAft>
                <a:spcPts val="600"/>
              </a:spcAft>
              <a:buClr>
                <a:srgbClr val="FD7403"/>
              </a:buClr>
            </a:pPr>
            <a:r>
              <a:rPr lang="tr-TR" i="1" dirty="0"/>
              <a:t>It uses Rusinkiewicz [1998] coordinate system.</a:t>
            </a:r>
            <a:endParaRPr lang="tr-TR" i="1" dirty="0" smtClean="0"/>
          </a:p>
          <a:p>
            <a:pPr>
              <a:spcAft>
                <a:spcPts val="1800"/>
              </a:spcAft>
              <a:buClr>
                <a:srgbClr val="C00000"/>
              </a:buClr>
            </a:pPr>
            <a:r>
              <a:rPr lang="tr-TR" sz="2800" i="1" dirty="0" smtClean="0"/>
              <a:t>N</a:t>
            </a:r>
            <a:r>
              <a:rPr lang="en-US" sz="2800" i="1" dirty="0" smtClean="0"/>
              <a:t>one </a:t>
            </a:r>
            <a:r>
              <a:rPr lang="en-US" sz="2800" i="1" dirty="0"/>
              <a:t>of these data-driven BRDF representations can represent</a:t>
            </a:r>
            <a:r>
              <a:rPr lang="tr-TR" sz="2800" i="1" dirty="0"/>
              <a:t> </a:t>
            </a:r>
            <a:r>
              <a:rPr lang="en-US" sz="2800" i="1" dirty="0"/>
              <a:t>noisy, sparse and irregular measurements.</a:t>
            </a:r>
            <a:endParaRPr lang="tr-TR" sz="2800" i="1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3944" y="2979021"/>
            <a:ext cx="26133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Bilgili et al. [2011]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Factored BRDF Model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83145" y="4981066"/>
            <a:ext cx="25869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Pacanowski et al. [2012]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Rational BRDF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4" y="1412776"/>
            <a:ext cx="2930684" cy="1530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4" y="4077072"/>
            <a:ext cx="2797948" cy="892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670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31520"/>
          </a:xfrm>
        </p:spPr>
        <p:txBody>
          <a:bodyPr>
            <a:normAutofit/>
          </a:bodyPr>
          <a:lstStyle/>
          <a:p>
            <a:r>
              <a:rPr lang="tr-TR" sz="4400" b="1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Key Issues</a:t>
            </a:r>
            <a:endParaRPr lang="tr-TR" sz="4400" b="1" dirty="0"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idx="1"/>
          </p:nvPr>
        </p:nvSpPr>
        <p:spPr>
          <a:xfrm>
            <a:off x="0" y="764704"/>
            <a:ext cx="9144000" cy="3492280"/>
          </a:xfrm>
        </p:spPr>
        <p:txBody>
          <a:bodyPr>
            <a:noAutofit/>
          </a:bodyPr>
          <a:lstStyle/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tr-TR" sz="2800" i="1" dirty="0" smtClean="0"/>
              <a:t>One of the key issues is c</a:t>
            </a:r>
            <a:r>
              <a:rPr lang="en-US" sz="2800" i="1" dirty="0" err="1" smtClean="0"/>
              <a:t>reating</a:t>
            </a:r>
            <a:r>
              <a:rPr lang="en-US" sz="2800" i="1" dirty="0" smtClean="0"/>
              <a:t> </a:t>
            </a:r>
            <a:r>
              <a:rPr lang="en-US" sz="2800" i="1" dirty="0"/>
              <a:t>a general framework for </a:t>
            </a:r>
            <a:r>
              <a:rPr lang="en-US" sz="2800" i="1" dirty="0" smtClean="0"/>
              <a:t>sharing</a:t>
            </a:r>
            <a:r>
              <a:rPr lang="tr-TR" sz="2800" i="1" dirty="0" smtClean="0"/>
              <a:t> </a:t>
            </a:r>
            <a:r>
              <a:rPr lang="en-US" sz="2800" i="1" dirty="0" smtClean="0"/>
              <a:t>and </a:t>
            </a:r>
            <a:r>
              <a:rPr lang="en-US" sz="2800" i="1" dirty="0"/>
              <a:t>rendering measured BSDFs</a:t>
            </a:r>
            <a:r>
              <a:rPr lang="en-US" sz="2800" i="1" dirty="0" smtClean="0"/>
              <a:t>.</a:t>
            </a:r>
            <a:endParaRPr lang="tr-TR" i="1" dirty="0" smtClean="0"/>
          </a:p>
          <a:p>
            <a:pPr>
              <a:spcAft>
                <a:spcPts val="1200"/>
              </a:spcAft>
              <a:buClr>
                <a:srgbClr val="C00000"/>
              </a:buClr>
            </a:pPr>
            <a:r>
              <a:rPr lang="en-US" sz="2800" i="1" dirty="0"/>
              <a:t>Ward et al. [</a:t>
            </a:r>
            <a:r>
              <a:rPr lang="en-US" sz="2800" i="1" dirty="0" smtClean="0"/>
              <a:t>2012]</a:t>
            </a:r>
            <a:r>
              <a:rPr lang="tr-TR" sz="2800" i="1" dirty="0" smtClean="0"/>
              <a:t> </a:t>
            </a:r>
            <a:r>
              <a:rPr lang="en-US" sz="2800" i="1" dirty="0" smtClean="0"/>
              <a:t>proposed </a:t>
            </a:r>
            <a:r>
              <a:rPr lang="en-US" sz="2800" i="1" dirty="0"/>
              <a:t>an XML representation and an Open Source C library </a:t>
            </a:r>
            <a:r>
              <a:rPr lang="en-US" sz="2800" i="1" dirty="0" smtClean="0"/>
              <a:t>to</a:t>
            </a:r>
            <a:r>
              <a:rPr lang="tr-TR" sz="2800" i="1" dirty="0" smtClean="0"/>
              <a:t> </a:t>
            </a:r>
            <a:r>
              <a:rPr lang="en-US" sz="2800" i="1" dirty="0" smtClean="0"/>
              <a:t>support </a:t>
            </a:r>
            <a:r>
              <a:rPr lang="en-US" sz="2800" i="1" dirty="0"/>
              <a:t>BSDFs in rendering applications</a:t>
            </a:r>
            <a:r>
              <a:rPr lang="en-US" sz="2800" i="1" dirty="0" smtClean="0"/>
              <a:t>.</a:t>
            </a:r>
            <a:endParaRPr lang="tr-TR" sz="2800" i="1" dirty="0" smtClean="0"/>
          </a:p>
          <a:p>
            <a:pPr lvl="1">
              <a:spcAft>
                <a:spcPts val="600"/>
              </a:spcAft>
              <a:buClr>
                <a:srgbClr val="FD7403"/>
              </a:buClr>
            </a:pPr>
            <a:r>
              <a:rPr lang="tr-TR" i="1" dirty="0" smtClean="0"/>
              <a:t>It </a:t>
            </a:r>
            <a:r>
              <a:rPr lang="en-US" i="1" dirty="0" smtClean="0"/>
              <a:t>allows</a:t>
            </a:r>
            <a:r>
              <a:rPr lang="tr-TR" i="1" dirty="0" smtClean="0"/>
              <a:t> </a:t>
            </a:r>
            <a:r>
              <a:rPr lang="en-US" i="1" dirty="0" smtClean="0"/>
              <a:t>for </a:t>
            </a:r>
            <a:r>
              <a:rPr lang="en-US" i="1" dirty="0"/>
              <a:t>the efficient representation, query and Monte Carlo </a:t>
            </a:r>
            <a:r>
              <a:rPr lang="en-US" i="1" dirty="0" smtClean="0"/>
              <a:t>sampling</a:t>
            </a:r>
            <a:r>
              <a:rPr lang="tr-TR" i="1" dirty="0" smtClean="0"/>
              <a:t> </a:t>
            </a:r>
            <a:r>
              <a:rPr lang="en-US" i="1" dirty="0" smtClean="0"/>
              <a:t>of </a:t>
            </a:r>
            <a:r>
              <a:rPr lang="en-US" i="1" dirty="0"/>
              <a:t>real-world BSDFs in a model-free </a:t>
            </a:r>
            <a:r>
              <a:rPr lang="en-US" i="1" dirty="0" smtClean="0"/>
              <a:t>framework</a:t>
            </a:r>
            <a:r>
              <a:rPr lang="tr-TR" i="1" dirty="0" smtClean="0"/>
              <a:t>. </a:t>
            </a:r>
          </a:p>
          <a:p>
            <a:pPr lvl="1">
              <a:spcAft>
                <a:spcPts val="600"/>
              </a:spcAft>
              <a:buClr>
                <a:srgbClr val="FD7403"/>
              </a:buClr>
            </a:pPr>
            <a:r>
              <a:rPr lang="tr-TR" i="1" dirty="0" smtClean="0"/>
              <a:t>It includes two data-driven BSDF representation.</a:t>
            </a:r>
          </a:p>
          <a:p>
            <a:pPr lvl="2">
              <a:spcAft>
                <a:spcPts val="600"/>
              </a:spcAft>
              <a:buClr>
                <a:srgbClr val="F6A20A"/>
              </a:buClr>
            </a:pPr>
            <a:r>
              <a:rPr lang="tr-TR" i="1" dirty="0" smtClean="0"/>
              <a:t>Matrix-based BSDF representation.</a:t>
            </a:r>
          </a:p>
          <a:p>
            <a:pPr lvl="2">
              <a:spcAft>
                <a:spcPts val="600"/>
              </a:spcAft>
              <a:buClr>
                <a:srgbClr val="F6A20A"/>
              </a:buClr>
            </a:pPr>
            <a:r>
              <a:rPr lang="tr-TR" i="1" dirty="0" smtClean="0"/>
              <a:t>Tensor tree BSDF representation.</a:t>
            </a:r>
          </a:p>
          <a:p>
            <a:pPr lvl="1">
              <a:buClr>
                <a:srgbClr val="FD7403"/>
              </a:buClr>
            </a:pPr>
            <a:r>
              <a:rPr lang="tr-TR" i="1" dirty="0"/>
              <a:t>It </a:t>
            </a:r>
            <a:r>
              <a:rPr lang="en-US" i="1" dirty="0"/>
              <a:t>helps to handle</a:t>
            </a:r>
            <a:r>
              <a:rPr lang="tr-TR" i="1" dirty="0"/>
              <a:t> </a:t>
            </a:r>
            <a:r>
              <a:rPr lang="en-US" i="1" dirty="0"/>
              <a:t>advanced schemes such as Complex Fenestration Systems (CFSs</a:t>
            </a:r>
            <a:r>
              <a:rPr lang="en-US" i="1" dirty="0" smtClean="0"/>
              <a:t>)</a:t>
            </a:r>
            <a:r>
              <a:rPr lang="tr-TR" i="1" dirty="0" smtClean="0"/>
              <a:t>.</a:t>
            </a:r>
            <a:endParaRPr lang="tr-TR" i="1" dirty="0"/>
          </a:p>
          <a:p>
            <a:pPr marL="0" indent="0">
              <a:buNone/>
            </a:pP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17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31520"/>
          </a:xfrm>
        </p:spPr>
        <p:txBody>
          <a:bodyPr>
            <a:normAutofit/>
          </a:bodyPr>
          <a:lstStyle/>
          <a:p>
            <a:r>
              <a:rPr lang="tr-TR" sz="4400" b="1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Key Issues</a:t>
            </a:r>
            <a:endParaRPr lang="tr-TR" sz="4400" b="1" dirty="0"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32" y="836712"/>
            <a:ext cx="2743200" cy="2743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52" y="836712"/>
            <a:ext cx="2743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72" y="836712"/>
            <a:ext cx="27432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32" y="3645024"/>
            <a:ext cx="27432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52" y="3645024"/>
            <a:ext cx="27432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72" y="3645024"/>
            <a:ext cx="2743200" cy="2743200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86794" y="6396335"/>
            <a:ext cx="2202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Matrix-based BSDF representation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467114" y="6388224"/>
            <a:ext cx="2202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Reference image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r-TR" sz="1200" dirty="0" smtClean="0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347434" y="6385907"/>
            <a:ext cx="2202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Tensor tree BSDF representation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589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0"/>
    </mc:Choice>
    <mc:Fallback xmlns="">
      <p:transition spd="slow" advTm="1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31520"/>
          </a:xfrm>
        </p:spPr>
        <p:txBody>
          <a:bodyPr>
            <a:normAutofit/>
          </a:bodyPr>
          <a:lstStyle/>
          <a:p>
            <a:r>
              <a:rPr lang="tr-TR" sz="4400" b="1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Key Issues</a:t>
            </a:r>
            <a:endParaRPr lang="tr-TR" sz="4400" b="1" dirty="0"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03" y="836712"/>
            <a:ext cx="4135280" cy="2560320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702" y="836712"/>
            <a:ext cx="4122277" cy="256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861048"/>
            <a:ext cx="4128767" cy="2560320"/>
          </a:xfrm>
          <a:prstGeom prst="rect">
            <a:avLst/>
          </a:prstGeom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23528" y="3397032"/>
            <a:ext cx="41044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Matrix-based BSDF representation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4659612" y="3397031"/>
            <a:ext cx="41044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Tensor tree BSDF representation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496639" y="6421368"/>
            <a:ext cx="41044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Tensor tree BSDF representation as a proxy for detailed geometry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908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0"/>
    </mc:Choice>
    <mc:Fallback xmlns="">
      <p:transition spd="slow" advTm="1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31520"/>
          </a:xfrm>
        </p:spPr>
        <p:txBody>
          <a:bodyPr>
            <a:normAutofit/>
          </a:bodyPr>
          <a:lstStyle/>
          <a:p>
            <a:r>
              <a:rPr lang="tr-TR" sz="4400" b="1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Key Issues</a:t>
            </a:r>
            <a:endParaRPr lang="tr-TR" sz="4400" b="1" dirty="0"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idx="1"/>
          </p:nvPr>
        </p:nvSpPr>
        <p:spPr>
          <a:xfrm>
            <a:off x="0" y="764704"/>
            <a:ext cx="9144000" cy="3492280"/>
          </a:xfrm>
        </p:spPr>
        <p:txBody>
          <a:bodyPr>
            <a:noAutofit/>
          </a:bodyPr>
          <a:lstStyle/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en-US" sz="2800" i="1" dirty="0"/>
              <a:t>Another key issue is filling noisy, sparse and irregular </a:t>
            </a:r>
            <a:r>
              <a:rPr lang="en-US" sz="2800" i="1" dirty="0" smtClean="0"/>
              <a:t>measurements</a:t>
            </a:r>
            <a:r>
              <a:rPr lang="tr-TR" sz="2800" i="1" dirty="0" smtClean="0"/>
              <a:t> as </a:t>
            </a:r>
            <a:r>
              <a:rPr lang="en-US" sz="2800" i="1" dirty="0"/>
              <a:t>many data-driven based BSDF </a:t>
            </a:r>
            <a:r>
              <a:rPr lang="en-US" sz="2800" i="1" dirty="0" smtClean="0"/>
              <a:t>representations</a:t>
            </a:r>
            <a:r>
              <a:rPr lang="tr-TR" sz="2800" i="1" dirty="0" smtClean="0"/>
              <a:t> </a:t>
            </a:r>
            <a:r>
              <a:rPr lang="en-US" sz="2800" i="1" dirty="0" smtClean="0"/>
              <a:t>require </a:t>
            </a:r>
            <a:r>
              <a:rPr lang="en-US" sz="2800" i="1" dirty="0"/>
              <a:t>noise-free, continuous and regular BSDF measurements.</a:t>
            </a:r>
            <a:endParaRPr lang="tr-TR" i="1" dirty="0" smtClean="0"/>
          </a:p>
          <a:p>
            <a:pPr>
              <a:spcAft>
                <a:spcPts val="1200"/>
              </a:spcAft>
              <a:buClr>
                <a:srgbClr val="C00000"/>
              </a:buClr>
            </a:pPr>
            <a:r>
              <a:rPr lang="en-US" sz="2800" i="1" dirty="0"/>
              <a:t>Ward et al. [</a:t>
            </a:r>
            <a:r>
              <a:rPr lang="en-US" sz="2800" i="1" dirty="0" smtClean="0"/>
              <a:t>201</a:t>
            </a:r>
            <a:r>
              <a:rPr lang="tr-TR" sz="2800" i="1" dirty="0" smtClean="0"/>
              <a:t>4</a:t>
            </a:r>
            <a:r>
              <a:rPr lang="en-US" sz="2800" i="1" dirty="0" smtClean="0"/>
              <a:t>]</a:t>
            </a:r>
            <a:r>
              <a:rPr lang="tr-TR" sz="2800" i="1" dirty="0" smtClean="0"/>
              <a:t> </a:t>
            </a:r>
            <a:r>
              <a:rPr lang="en-US" sz="2800" i="1" dirty="0"/>
              <a:t>proposed an interpolation technique for filling a sparse set of </a:t>
            </a:r>
            <a:r>
              <a:rPr lang="en-US" sz="2800" i="1" dirty="0" smtClean="0"/>
              <a:t>incident</a:t>
            </a:r>
            <a:r>
              <a:rPr lang="tr-TR" sz="2800" i="1" dirty="0" smtClean="0"/>
              <a:t> </a:t>
            </a:r>
            <a:r>
              <a:rPr lang="en-US" sz="2800" i="1" dirty="0" smtClean="0"/>
              <a:t>angle </a:t>
            </a:r>
            <a:r>
              <a:rPr lang="en-US" sz="2800" i="1" dirty="0"/>
              <a:t>BSDF measurements. </a:t>
            </a:r>
            <a:endParaRPr lang="tr-TR" sz="2800" i="1" dirty="0" smtClean="0"/>
          </a:p>
          <a:p>
            <a:pPr lvl="1">
              <a:spcAft>
                <a:spcPts val="600"/>
              </a:spcAft>
              <a:buClr>
                <a:srgbClr val="FD7403"/>
              </a:buClr>
            </a:pPr>
            <a:r>
              <a:rPr lang="tr-TR" i="1" dirty="0" smtClean="0"/>
              <a:t>It is based on </a:t>
            </a:r>
            <a:r>
              <a:rPr lang="fr-FR" i="1" dirty="0"/>
              <a:t>a </a:t>
            </a:r>
            <a:r>
              <a:rPr lang="fr-FR" i="1" dirty="0" err="1"/>
              <a:t>Lagrangian</a:t>
            </a:r>
            <a:r>
              <a:rPr lang="fr-FR" i="1" dirty="0"/>
              <a:t> mass-transport solution [</a:t>
            </a:r>
            <a:r>
              <a:rPr lang="fr-FR" i="1" dirty="0" err="1"/>
              <a:t>Bonneel</a:t>
            </a:r>
            <a:r>
              <a:rPr lang="fr-FR" i="1" dirty="0"/>
              <a:t> et al. 2011]</a:t>
            </a:r>
            <a:r>
              <a:rPr lang="tr-TR" i="1" dirty="0" smtClean="0"/>
              <a:t>. </a:t>
            </a:r>
          </a:p>
          <a:p>
            <a:pPr lvl="1">
              <a:spcAft>
                <a:spcPts val="600"/>
              </a:spcAft>
              <a:buClr>
                <a:srgbClr val="FD7403"/>
              </a:buClr>
            </a:pPr>
            <a:r>
              <a:rPr lang="tr-TR" i="1" dirty="0" smtClean="0"/>
              <a:t>I</a:t>
            </a:r>
            <a:r>
              <a:rPr lang="en-US" i="1" dirty="0" smtClean="0"/>
              <a:t>t </a:t>
            </a:r>
            <a:r>
              <a:rPr lang="en-US" i="1" dirty="0"/>
              <a:t>fits a set of radial basis functions to each measured </a:t>
            </a:r>
            <a:r>
              <a:rPr lang="en-US" i="1" dirty="0" smtClean="0"/>
              <a:t>distribution</a:t>
            </a:r>
            <a:r>
              <a:rPr lang="tr-TR" i="1" dirty="0" smtClean="0"/>
              <a:t>, </a:t>
            </a:r>
            <a:r>
              <a:rPr lang="en-US" i="1" dirty="0"/>
              <a:t>which allows to interpolate between sparse incident directions</a:t>
            </a:r>
            <a:r>
              <a:rPr lang="tr-TR" i="1" dirty="0" smtClean="0"/>
              <a:t>.</a:t>
            </a:r>
          </a:p>
          <a:p>
            <a:pPr lvl="1">
              <a:spcAft>
                <a:spcPts val="600"/>
              </a:spcAft>
              <a:buClr>
                <a:srgbClr val="FD7403"/>
              </a:buClr>
            </a:pPr>
            <a:r>
              <a:rPr lang="en-US" i="1" dirty="0"/>
              <a:t>The proposed interpolation technique is especially suited for anisotropic </a:t>
            </a:r>
            <a:r>
              <a:rPr lang="en-US" i="1" dirty="0" smtClean="0"/>
              <a:t>BSDFs</a:t>
            </a:r>
            <a:r>
              <a:rPr lang="tr-TR" i="1" dirty="0" smtClean="0"/>
              <a:t>.</a:t>
            </a:r>
          </a:p>
          <a:p>
            <a:pPr lvl="1">
              <a:spcAft>
                <a:spcPts val="600"/>
              </a:spcAft>
            </a:pPr>
            <a:endParaRPr lang="tr-TR" i="1" dirty="0" smtClean="0"/>
          </a:p>
          <a:p>
            <a:pPr marL="0" indent="0">
              <a:buNone/>
            </a:pP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04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31520"/>
          </a:xfrm>
        </p:spPr>
        <p:txBody>
          <a:bodyPr>
            <a:normAutofit/>
          </a:bodyPr>
          <a:lstStyle/>
          <a:p>
            <a:r>
              <a:rPr lang="tr-TR" sz="4400" b="1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Key Issues</a:t>
            </a:r>
            <a:endParaRPr lang="tr-TR" sz="4400" b="1" dirty="0"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anim_lerp.mov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555" y="1052736"/>
            <a:ext cx="4389437" cy="4389437"/>
          </a:xfrm>
        </p:spPr>
      </p:pic>
      <p:pic>
        <p:nvPicPr>
          <p:cNvPr id="5" name="anim_lag.mo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47376" y="1052736"/>
            <a:ext cx="4389120" cy="438912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3954" y="5441856"/>
            <a:ext cx="4392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/>
              <a:t>Linear interpolation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641154" y="5441856"/>
            <a:ext cx="4392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/>
              <a:t>Ward et al.’s [2014] Lagrangian mass transport based interpolation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0"/>
    </mc:Choice>
    <mc:Fallback xmlns="">
      <p:transition spd="slow" advTm="1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8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31520"/>
          </a:xfrm>
        </p:spPr>
        <p:txBody>
          <a:bodyPr>
            <a:normAutofit/>
          </a:bodyPr>
          <a:lstStyle/>
          <a:p>
            <a:r>
              <a:rPr lang="tr-TR" sz="4400" b="1" dirty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Conclusions</a:t>
            </a:r>
            <a:endParaRPr lang="en-US" sz="4400" b="1" dirty="0"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752"/>
            <a:ext cx="8229600" cy="5127848"/>
          </a:xfrm>
        </p:spPr>
        <p:txBody>
          <a:bodyPr>
            <a:normAutofit fontScale="40000" lnSpcReduction="20000"/>
          </a:bodyPr>
          <a:lstStyle/>
          <a:p>
            <a:pPr>
              <a:buClr>
                <a:srgbClr val="C00000"/>
              </a:buClr>
            </a:pPr>
            <a:r>
              <a:rPr lang="tr-TR" sz="7000" i="1" dirty="0" smtClean="0"/>
              <a:t>A summary of </a:t>
            </a:r>
            <a:r>
              <a:rPr lang="en-US" sz="7000" i="1" dirty="0" smtClean="0"/>
              <a:t>grand </a:t>
            </a:r>
            <a:r>
              <a:rPr lang="en-US" sz="7000" i="1" dirty="0"/>
              <a:t>challenges and key issues in BSDF measurement and representation</a:t>
            </a:r>
            <a:r>
              <a:rPr lang="tr-TR" sz="7000" i="1" dirty="0" smtClean="0"/>
              <a:t>.</a:t>
            </a:r>
          </a:p>
          <a:p>
            <a:pPr marL="0" indent="0">
              <a:buClr>
                <a:srgbClr val="C00000"/>
              </a:buClr>
              <a:buNone/>
            </a:pPr>
            <a:endParaRPr lang="tr-TR" sz="7000" i="1" dirty="0" smtClean="0"/>
          </a:p>
          <a:p>
            <a:pPr>
              <a:buClr>
                <a:srgbClr val="C00000"/>
              </a:buClr>
            </a:pPr>
            <a:r>
              <a:rPr lang="tr-TR" sz="7000" i="1" dirty="0" smtClean="0"/>
              <a:t>T</a:t>
            </a:r>
            <a:r>
              <a:rPr lang="en-US" sz="7000" i="1" dirty="0" smtClean="0"/>
              <a:t>here </a:t>
            </a:r>
            <a:r>
              <a:rPr lang="en-US" sz="7000" i="1" dirty="0"/>
              <a:t>is a need for a huge database that includes variety of BSDF measurements</a:t>
            </a:r>
            <a:r>
              <a:rPr lang="tr-TR" sz="7000" i="1" dirty="0" smtClean="0"/>
              <a:t>.</a:t>
            </a:r>
            <a:endParaRPr lang="en-US" sz="7000" i="1" dirty="0"/>
          </a:p>
          <a:p>
            <a:pPr>
              <a:buClr>
                <a:srgbClr val="C00000"/>
              </a:buClr>
            </a:pPr>
            <a:endParaRPr lang="tr-TR" sz="7000" i="1" dirty="0" smtClean="0"/>
          </a:p>
          <a:p>
            <a:pPr>
              <a:buClr>
                <a:srgbClr val="C00000"/>
              </a:buClr>
            </a:pPr>
            <a:r>
              <a:rPr lang="tr-TR" sz="7000" i="1" dirty="0" smtClean="0"/>
              <a:t>T</a:t>
            </a:r>
            <a:r>
              <a:rPr lang="en-US" sz="7000" i="1" dirty="0" smtClean="0"/>
              <a:t>here </a:t>
            </a:r>
            <a:r>
              <a:rPr lang="en-US" sz="7000" i="1" dirty="0"/>
              <a:t>is a need for an </a:t>
            </a:r>
            <a:r>
              <a:rPr lang="en-US" sz="7000" i="1" dirty="0" smtClean="0"/>
              <a:t>accurate </a:t>
            </a:r>
            <a:r>
              <a:rPr lang="en-US" sz="7000" i="1" dirty="0"/>
              <a:t>interpolation technique and an efficient BSDF representation</a:t>
            </a:r>
            <a:r>
              <a:rPr lang="tr-TR" sz="7000" i="1" dirty="0" smtClean="0"/>
              <a:t>.</a:t>
            </a:r>
          </a:p>
          <a:p>
            <a:pPr>
              <a:buClr>
                <a:srgbClr val="C00000"/>
              </a:buClr>
            </a:pPr>
            <a:endParaRPr lang="tr-TR" sz="7000" i="1" dirty="0" smtClean="0"/>
          </a:p>
          <a:p>
            <a:pPr>
              <a:buClr>
                <a:srgbClr val="C00000"/>
              </a:buClr>
            </a:pPr>
            <a:r>
              <a:rPr lang="en-US" sz="7000" i="1" dirty="0" smtClean="0"/>
              <a:t>Extrapolating </a:t>
            </a:r>
            <a:r>
              <a:rPr lang="en-US" sz="7000" i="1" dirty="0"/>
              <a:t>BSDF data at grazing angles and modeling backlit appearance are other big challenges and they should be carefully </a:t>
            </a:r>
            <a:r>
              <a:rPr lang="en-US" sz="7000" i="1" dirty="0" smtClean="0"/>
              <a:t>handled</a:t>
            </a:r>
            <a:r>
              <a:rPr lang="en-US" sz="7000" i="1" dirty="0"/>
              <a:t>. </a:t>
            </a:r>
            <a:endParaRPr lang="tr-TR" sz="4200" i="1" dirty="0" smtClean="0"/>
          </a:p>
          <a:p>
            <a:pPr marL="82296" indent="0">
              <a:buClr>
                <a:srgbClr val="C00000"/>
              </a:buClr>
              <a:buNone/>
            </a:pPr>
            <a:r>
              <a:rPr lang="en-US" sz="4200" b="1" dirty="0"/>
              <a:t> </a:t>
            </a:r>
            <a:endParaRPr lang="tr-TR" sz="4200" dirty="0"/>
          </a:p>
          <a:p>
            <a:endParaRPr lang="en-US" sz="2800" dirty="0"/>
          </a:p>
          <a:p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28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3152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Thank You...</a:t>
            </a:r>
          </a:p>
        </p:txBody>
      </p:sp>
      <p:sp>
        <p:nvSpPr>
          <p:cNvPr id="7" name="AutoShape 19"/>
          <p:cNvSpPr>
            <a:spLocks noChangeArrowheads="1"/>
          </p:cNvSpPr>
          <p:nvPr/>
        </p:nvSpPr>
        <p:spPr bwMode="auto">
          <a:xfrm>
            <a:off x="2339752" y="3059346"/>
            <a:ext cx="4608512" cy="7200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algn="ctr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2123728" y="2948107"/>
            <a:ext cx="496855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165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  <p:extLst mod="1">
    <p:ext uri="{E180D4A7-C9FB-4DFB-919C-405C955672EB}">
      <p14:showEvtLst xmlns:p14="http://schemas.microsoft.com/office/powerpoint/2010/main">
        <p14:playEvt time="0" objId="5"/>
        <p14:stopEvt time="79298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520"/>
          </a:xfrm>
        </p:spPr>
        <p:txBody>
          <a:bodyPr>
            <a:normAutofit/>
          </a:bodyPr>
          <a:lstStyle/>
          <a:p>
            <a:r>
              <a:rPr lang="tr-TR" sz="4400" b="1" dirty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Introduction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618671" y="2350690"/>
            <a:ext cx="4211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Apian-Bennewitz [2014]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pgII Goniophotometer</a:t>
            </a:r>
          </a:p>
        </p:txBody>
      </p: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1043769" y="6176298"/>
            <a:ext cx="6904569" cy="609304"/>
            <a:chOff x="-1269" y="3834"/>
            <a:chExt cx="3306" cy="471"/>
          </a:xfrm>
        </p:grpSpPr>
        <p:sp>
          <p:nvSpPr>
            <p:cNvPr id="22" name="AutoShape 19"/>
            <p:cNvSpPr>
              <a:spLocks noChangeArrowheads="1"/>
            </p:cNvSpPr>
            <p:nvPr/>
          </p:nvSpPr>
          <p:spPr bwMode="auto">
            <a:xfrm>
              <a:off x="-1269" y="3834"/>
              <a:ext cx="3299" cy="47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-1252" y="3915"/>
              <a:ext cx="3289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Problem: </a:t>
              </a:r>
              <a:r>
                <a:rPr lang="tr-TR" sz="2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Sparse, Irregular and Noisy Measurements</a:t>
              </a:r>
              <a:endPara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17" y="980728"/>
            <a:ext cx="2107634" cy="1369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1" y="980728"/>
            <a:ext cx="2094387" cy="1361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1" y="879163"/>
            <a:ext cx="2802420" cy="1821573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415211" y="2669469"/>
            <a:ext cx="28024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Matusik et al. [2003]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BRDF Measurement Device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84984"/>
            <a:ext cx="4320480" cy="1849395"/>
          </a:xfrm>
          <a:prstGeom prst="rect">
            <a:avLst/>
          </a:prstGeom>
        </p:spPr>
      </p:pic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395536" y="5131972"/>
            <a:ext cx="4320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Bilgili et al. [2011]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Factored BRDF Model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09" y="3501008"/>
            <a:ext cx="3589630" cy="1794815"/>
          </a:xfrm>
          <a:prstGeom prst="rect">
            <a:avLst/>
          </a:prstGeom>
        </p:spPr>
      </p:pic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5462708" y="5363058"/>
            <a:ext cx="35896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Pacanowski et al. [2012]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BRDF Model Based on Rational Functions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  <p:bldP spid="24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520"/>
          </a:xfrm>
        </p:spPr>
        <p:txBody>
          <a:bodyPr>
            <a:normAutofit/>
          </a:bodyPr>
          <a:lstStyle/>
          <a:p>
            <a:r>
              <a:rPr lang="tr-TR" sz="4400" b="1" dirty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Introduction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888148" y="3529533"/>
            <a:ext cx="27363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Walter et al. [2007]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Microfacet-Based BSDF Model</a:t>
            </a:r>
          </a:p>
        </p:txBody>
      </p: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1043769" y="6176298"/>
            <a:ext cx="6904569" cy="609304"/>
            <a:chOff x="-1269" y="3834"/>
            <a:chExt cx="3306" cy="471"/>
          </a:xfrm>
        </p:grpSpPr>
        <p:sp>
          <p:nvSpPr>
            <p:cNvPr id="22" name="AutoShape 19"/>
            <p:cNvSpPr>
              <a:spLocks noChangeArrowheads="1"/>
            </p:cNvSpPr>
            <p:nvPr/>
          </p:nvSpPr>
          <p:spPr bwMode="auto">
            <a:xfrm>
              <a:off x="-1269" y="3834"/>
              <a:ext cx="3299" cy="47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-1252" y="3915"/>
              <a:ext cx="3289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Problem: </a:t>
              </a:r>
              <a:r>
                <a:rPr lang="tr-TR" sz="2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Failing to Fit Some Material Types </a:t>
              </a:r>
              <a:endPara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07504" y="2797913"/>
            <a:ext cx="2844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Ward [1992]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analytical BRDF model</a:t>
            </a: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1095905" y="5616692"/>
            <a:ext cx="21876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Kurt et al. [2010]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Anisotropic BRDF Model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6673578" y="5273824"/>
            <a:ext cx="2520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Papas et al. [2014]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Physically-Based BSDF Model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56071"/>
            <a:ext cx="2844629" cy="1941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930" y="1088848"/>
            <a:ext cx="2438740" cy="24387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5" y="3428999"/>
            <a:ext cx="2187693" cy="21876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813" y="2924944"/>
            <a:ext cx="2357811" cy="2348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6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  <p:bldP spid="24" grpId="0"/>
      <p:bldP spid="2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31520"/>
          </a:xfrm>
        </p:spPr>
        <p:txBody>
          <a:bodyPr>
            <a:normAutofit fontScale="90000"/>
          </a:bodyPr>
          <a:lstStyle/>
          <a:p>
            <a:r>
              <a:rPr lang="tr-TR" sz="4400" b="1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Grand Challenges in BSDF Measurement</a:t>
            </a:r>
            <a:endParaRPr lang="tr-TR" sz="4400" b="1" dirty="0"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8848"/>
            <a:ext cx="3057394" cy="19873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6" y="3429000"/>
            <a:ext cx="3044326" cy="3132615"/>
          </a:xfrm>
          <a:prstGeom prst="rect">
            <a:avLst/>
          </a:prstGeom>
        </p:spPr>
      </p:pic>
      <p:sp>
        <p:nvSpPr>
          <p:cNvPr id="16" name="Rectangle 3"/>
          <p:cNvSpPr>
            <a:spLocks noGrp="1" noChangeArrowheads="1"/>
          </p:cNvSpPr>
          <p:nvPr>
            <p:ph idx="1"/>
          </p:nvPr>
        </p:nvSpPr>
        <p:spPr>
          <a:xfrm>
            <a:off x="3236906" y="836712"/>
            <a:ext cx="5907094" cy="3492280"/>
          </a:xfrm>
        </p:spPr>
        <p:txBody>
          <a:bodyPr>
            <a:noAutofit/>
          </a:bodyPr>
          <a:lstStyle/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tr-TR" sz="3200" i="1" dirty="0" smtClean="0"/>
              <a:t>The MERL MIT BRDF database.</a:t>
            </a:r>
          </a:p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tr-TR" sz="3200" i="1" dirty="0" smtClean="0"/>
              <a:t>Measured by Matusik et al. [2003].</a:t>
            </a:r>
          </a:p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tr-TR" sz="3200" i="1" dirty="0" smtClean="0"/>
              <a:t>Includes BRDF measurements of 100 different isotropic materials.</a:t>
            </a:r>
          </a:p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tr-TR" sz="3200" i="1" dirty="0" smtClean="0"/>
              <a:t>Do not include any BTDF measurements.</a:t>
            </a:r>
            <a:endParaRPr lang="en-US" sz="3200" i="1" dirty="0" smtClean="0"/>
          </a:p>
          <a:p>
            <a:endParaRPr lang="tr-TR" sz="3200" i="1" dirty="0" smtClean="0"/>
          </a:p>
          <a:p>
            <a:pPr marL="82296" indent="0">
              <a:buNone/>
            </a:pPr>
            <a:r>
              <a:rPr lang="en-US" sz="3200" b="1" dirty="0"/>
              <a:t> </a:t>
            </a:r>
            <a:endParaRPr lang="tr-TR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64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31520"/>
          </a:xfrm>
        </p:spPr>
        <p:txBody>
          <a:bodyPr>
            <a:normAutofit fontScale="90000"/>
          </a:bodyPr>
          <a:lstStyle/>
          <a:p>
            <a:r>
              <a:rPr lang="tr-TR" sz="4400" b="1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Grand Challenges in BSDF Measurement</a:t>
            </a:r>
            <a:endParaRPr lang="tr-TR" sz="4400" b="1" dirty="0"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idx="1"/>
          </p:nvPr>
        </p:nvSpPr>
        <p:spPr>
          <a:xfrm>
            <a:off x="3236906" y="836712"/>
            <a:ext cx="5907094" cy="3492280"/>
          </a:xfrm>
        </p:spPr>
        <p:txBody>
          <a:bodyPr>
            <a:noAutofit/>
          </a:bodyPr>
          <a:lstStyle/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tr-TR" sz="3000" i="1" dirty="0" smtClean="0"/>
              <a:t>A small BRDF database.</a:t>
            </a:r>
          </a:p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tr-TR" sz="3000" i="1" dirty="0" smtClean="0"/>
              <a:t>Measured by Ngan et al. [2005].</a:t>
            </a:r>
          </a:p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tr-TR" sz="3000" i="1" dirty="0" smtClean="0"/>
              <a:t>Includes BRDF measurements of 4 different anisotropic materials.</a:t>
            </a:r>
            <a:endParaRPr lang="tr-TR" sz="3200" i="1" dirty="0" smtClean="0"/>
          </a:p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tr-TR" sz="3200" i="1" dirty="0"/>
              <a:t>Measurements are sparse, irregular and noisy.</a:t>
            </a:r>
            <a:endParaRPr lang="en-US" sz="3200" i="1" dirty="0"/>
          </a:p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tr-TR" sz="3200" i="1" dirty="0" smtClean="0"/>
              <a:t>Do not include any BTDF measurements.</a:t>
            </a:r>
          </a:p>
          <a:p>
            <a:pPr marL="82296" indent="0">
              <a:buNone/>
            </a:pPr>
            <a:r>
              <a:rPr lang="en-US" sz="3200" b="1" dirty="0"/>
              <a:t> </a:t>
            </a:r>
            <a:endParaRPr lang="tr-TR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1" y="855084"/>
            <a:ext cx="2379551" cy="1853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3" y="2753538"/>
            <a:ext cx="1764525" cy="1384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" y="4211680"/>
            <a:ext cx="1245486" cy="1245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317" y="4211680"/>
            <a:ext cx="1245486" cy="1245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" y="5567890"/>
            <a:ext cx="1245486" cy="1245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53" y="5561926"/>
            <a:ext cx="1251450" cy="1251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52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31520"/>
          </a:xfrm>
        </p:spPr>
        <p:txBody>
          <a:bodyPr>
            <a:normAutofit fontScale="90000"/>
          </a:bodyPr>
          <a:lstStyle/>
          <a:p>
            <a:r>
              <a:rPr lang="tr-TR" sz="4400" b="1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Grand Challenges in BSDF Measurement</a:t>
            </a:r>
            <a:endParaRPr lang="tr-TR" sz="4400" b="1" dirty="0"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idx="1"/>
          </p:nvPr>
        </p:nvSpPr>
        <p:spPr>
          <a:xfrm>
            <a:off x="3236906" y="836712"/>
            <a:ext cx="5907094" cy="3492280"/>
          </a:xfrm>
        </p:spPr>
        <p:txBody>
          <a:bodyPr>
            <a:noAutofit/>
          </a:bodyPr>
          <a:lstStyle/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tr-TR" sz="2800" i="1" dirty="0" smtClean="0"/>
              <a:t>The BME database.</a:t>
            </a:r>
          </a:p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tr-TR" sz="2800" i="1" dirty="0" smtClean="0"/>
              <a:t>Measured by Apian-Bennewitz [2014].</a:t>
            </a:r>
          </a:p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tr-TR" sz="2800" i="1" dirty="0" smtClean="0"/>
              <a:t>Includes both BRDF and BSDF measurements.</a:t>
            </a:r>
          </a:p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tr-TR" sz="2800" i="1" dirty="0"/>
              <a:t>Measurements are sparse, irregular and noisy.</a:t>
            </a:r>
            <a:endParaRPr lang="en-US" sz="2800" i="1" dirty="0"/>
          </a:p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tr-TR" sz="2800" i="1" dirty="0" smtClean="0"/>
              <a:t>Normal incidence and grazing angles measurements can not be done with pgII goniophotometer.</a:t>
            </a:r>
          </a:p>
          <a:p>
            <a:pPr marL="82296" indent="0">
              <a:buNone/>
            </a:pPr>
            <a:r>
              <a:rPr lang="en-US" sz="3200" b="1" dirty="0"/>
              <a:t> </a:t>
            </a:r>
            <a:endParaRPr lang="tr-TR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3043738" cy="1978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52936"/>
            <a:ext cx="3043738" cy="19784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899329"/>
            <a:ext cx="1271587" cy="952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42" y="4899329"/>
            <a:ext cx="1271587" cy="952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79" y="5905500"/>
            <a:ext cx="1271587" cy="952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095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31520"/>
          </a:xfrm>
        </p:spPr>
        <p:txBody>
          <a:bodyPr>
            <a:normAutofit/>
          </a:bodyPr>
          <a:lstStyle/>
          <a:p>
            <a:r>
              <a:rPr lang="tr-TR" sz="4400" b="1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Grand Challenges in BSDF Modeling</a:t>
            </a:r>
            <a:endParaRPr lang="tr-TR" sz="4400" b="1" dirty="0"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836712"/>
            <a:ext cx="9036496" cy="3492280"/>
          </a:xfrm>
        </p:spPr>
        <p:txBody>
          <a:bodyPr>
            <a:noAutofit/>
          </a:bodyPr>
          <a:lstStyle/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en-US" sz="2800" i="1" dirty="0"/>
              <a:t>Noisy, irregular and sparse reflectance and transmittance </a:t>
            </a:r>
            <a:r>
              <a:rPr lang="en-US" sz="2800" i="1" dirty="0" smtClean="0"/>
              <a:t>measurements</a:t>
            </a:r>
            <a:r>
              <a:rPr lang="tr-TR" sz="2800" i="1" dirty="0" smtClean="0"/>
              <a:t> </a:t>
            </a:r>
            <a:r>
              <a:rPr lang="en-US" sz="2800" i="1" dirty="0" smtClean="0"/>
              <a:t>can </a:t>
            </a:r>
            <a:r>
              <a:rPr lang="en-US" sz="2800" i="1" dirty="0"/>
              <a:t>be represented by analytical </a:t>
            </a:r>
            <a:r>
              <a:rPr lang="en-US" sz="2800" i="1" dirty="0" smtClean="0"/>
              <a:t>BRDF</a:t>
            </a:r>
            <a:r>
              <a:rPr lang="tr-TR" sz="2800" i="1" dirty="0" smtClean="0"/>
              <a:t>, BTDF or BSDF models.</a:t>
            </a:r>
          </a:p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en-US" sz="2800" i="1" dirty="0" err="1"/>
              <a:t>Ngan</a:t>
            </a:r>
            <a:r>
              <a:rPr lang="en-US" sz="2800" i="1" dirty="0"/>
              <a:t> et al. [2005] have experimentally validated that </a:t>
            </a:r>
            <a:r>
              <a:rPr lang="en-US" sz="2800" i="1" dirty="0" smtClean="0"/>
              <a:t>BRDF</a:t>
            </a:r>
            <a:r>
              <a:rPr lang="tr-TR" sz="2800" i="1" dirty="0" smtClean="0"/>
              <a:t> </a:t>
            </a:r>
            <a:r>
              <a:rPr lang="en-US" sz="2800" i="1" dirty="0" smtClean="0"/>
              <a:t>models</a:t>
            </a:r>
            <a:r>
              <a:rPr lang="en-US" sz="2800" i="1" dirty="0"/>
              <a:t>, which include Fresnel term [</a:t>
            </a:r>
            <a:r>
              <a:rPr lang="en-US" sz="2800" i="1" dirty="0" err="1"/>
              <a:t>Schlick</a:t>
            </a:r>
            <a:r>
              <a:rPr lang="en-US" sz="2800" i="1" dirty="0"/>
              <a:t> 1994], can </a:t>
            </a:r>
            <a:r>
              <a:rPr lang="en-US" sz="2800" i="1" dirty="0" smtClean="0"/>
              <a:t>represent</a:t>
            </a:r>
            <a:r>
              <a:rPr lang="tr-TR" sz="2800" i="1" dirty="0" smtClean="0"/>
              <a:t> </a:t>
            </a:r>
            <a:r>
              <a:rPr lang="en-US" sz="2800" i="1" dirty="0" smtClean="0"/>
              <a:t>the </a:t>
            </a:r>
            <a:r>
              <a:rPr lang="en-US" sz="2800" i="1" dirty="0"/>
              <a:t>measurements at grazing angles and normal </a:t>
            </a:r>
            <a:r>
              <a:rPr lang="en-US" sz="2800" i="1" dirty="0" smtClean="0"/>
              <a:t>incidence</a:t>
            </a:r>
            <a:r>
              <a:rPr lang="tr-TR" sz="2800" i="1" dirty="0" smtClean="0"/>
              <a:t> </a:t>
            </a:r>
            <a:r>
              <a:rPr lang="en-US" sz="2800" i="1" dirty="0" smtClean="0"/>
              <a:t>more </a:t>
            </a:r>
            <a:r>
              <a:rPr lang="en-US" sz="2800" i="1" dirty="0"/>
              <a:t>accurately than its competitors</a:t>
            </a:r>
            <a:r>
              <a:rPr lang="en-US" sz="2800" i="1" dirty="0" smtClean="0"/>
              <a:t>.</a:t>
            </a:r>
            <a:endParaRPr lang="tr-TR" sz="2800" i="1" dirty="0" smtClean="0"/>
          </a:p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en-US" sz="2800" i="1" dirty="0"/>
              <a:t>Although, analytical BRDF models can represent </a:t>
            </a:r>
            <a:r>
              <a:rPr lang="en-US" sz="2800" i="1" dirty="0" smtClean="0"/>
              <a:t>a</a:t>
            </a:r>
            <a:r>
              <a:rPr lang="tr-TR" sz="2800" i="1" dirty="0" smtClean="0"/>
              <a:t> </a:t>
            </a:r>
            <a:r>
              <a:rPr lang="en-US" sz="2800" i="1" dirty="0" smtClean="0"/>
              <a:t>large </a:t>
            </a:r>
            <a:r>
              <a:rPr lang="en-US" sz="2800" i="1" dirty="0"/>
              <a:t>number of materials, they can not represent all materials </a:t>
            </a:r>
            <a:r>
              <a:rPr lang="en-US" sz="2800" i="1" dirty="0" smtClean="0"/>
              <a:t>quite</a:t>
            </a:r>
            <a:r>
              <a:rPr lang="tr-TR" sz="2800" i="1" dirty="0" smtClean="0"/>
              <a:t> </a:t>
            </a:r>
            <a:r>
              <a:rPr lang="en-US" sz="2800" i="1" dirty="0" smtClean="0"/>
              <a:t>well </a:t>
            </a:r>
            <a:r>
              <a:rPr lang="en-US" sz="2800" i="1" dirty="0"/>
              <a:t>[</a:t>
            </a:r>
            <a:r>
              <a:rPr lang="en-US" sz="2800" i="1" dirty="0" err="1"/>
              <a:t>Ngan</a:t>
            </a:r>
            <a:r>
              <a:rPr lang="en-US" sz="2800" i="1" dirty="0"/>
              <a:t> et al. 2005; </a:t>
            </a:r>
            <a:r>
              <a:rPr lang="en-US" sz="2800" i="1" dirty="0" err="1"/>
              <a:t>Bagher</a:t>
            </a:r>
            <a:r>
              <a:rPr lang="en-US" sz="2800" i="1" dirty="0"/>
              <a:t> et al. 2012].</a:t>
            </a:r>
            <a:endParaRPr lang="en-US" sz="3200" dirty="0"/>
          </a:p>
          <a:p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894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31520"/>
          </a:xfrm>
        </p:spPr>
        <p:txBody>
          <a:bodyPr>
            <a:normAutofit/>
          </a:bodyPr>
          <a:lstStyle/>
          <a:p>
            <a:r>
              <a:rPr lang="tr-TR" sz="4400" b="1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Grand Challenges in BSDF Modeling</a:t>
            </a:r>
            <a:endParaRPr lang="tr-TR" sz="4400" b="1" dirty="0"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3334592"/>
            <a:ext cx="2202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Both"/>
              <a:tabLst/>
            </a:pPr>
            <a:r>
              <a:rPr lang="tr-TR" sz="1200" dirty="0" smtClean="0"/>
              <a:t>Reference image</a:t>
            </a:r>
          </a:p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Both"/>
              <a:tabLst/>
            </a:pPr>
            <a:endParaRPr lang="tr-TR" sz="1200" dirty="0" smtClean="0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299831" y="3332502"/>
            <a:ext cx="2202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(b) Ashikhmin-Shirley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(PSNR = 31.8419)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4607961" y="3327587"/>
            <a:ext cx="2202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(c) Cook-Torrance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(PSNR = 31.1835)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6912863" y="3334592"/>
            <a:ext cx="2202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(d) Edwards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(PSNR = 26.4502)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-1" y="6135930"/>
            <a:ext cx="2202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(e) Lawrence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(PSNR = 30.3722)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299830" y="6135929"/>
            <a:ext cx="2202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(f) Ward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(PSNR = 22.2599)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607960" y="6146113"/>
            <a:ext cx="2202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(g) Ward-Duer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(PSNR = 31.7116)</a:t>
            </a: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6911078" y="6146113"/>
            <a:ext cx="2202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(h) Kurt et al.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(PSNR = 32.1210)</a:t>
            </a:r>
          </a:p>
        </p:txBody>
      </p:sp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12"/>
            <a:ext cx="2194564" cy="2194564"/>
          </a:xfr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30" y="1140028"/>
            <a:ext cx="2194564" cy="21945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60" y="1140028"/>
            <a:ext cx="2194564" cy="21945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078" y="1140028"/>
            <a:ext cx="2194564" cy="21945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5"/>
            <a:ext cx="2194564" cy="21945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30" y="3933055"/>
            <a:ext cx="2194564" cy="21945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60" y="3931920"/>
            <a:ext cx="2194564" cy="21945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864" y="3933055"/>
            <a:ext cx="2194564" cy="21945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00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31520"/>
          </a:xfrm>
        </p:spPr>
        <p:txBody>
          <a:bodyPr>
            <a:normAutofit/>
          </a:bodyPr>
          <a:lstStyle/>
          <a:p>
            <a:r>
              <a:rPr lang="tr-TR" sz="4400" b="1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Grand Challenges in BSDF Modeling</a:t>
            </a:r>
            <a:endParaRPr lang="tr-TR" sz="4400" b="1" dirty="0"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idx="1"/>
          </p:nvPr>
        </p:nvSpPr>
        <p:spPr>
          <a:xfrm>
            <a:off x="2627784" y="764704"/>
            <a:ext cx="6516216" cy="349228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Clr>
                <a:srgbClr val="C00000"/>
              </a:buClr>
            </a:pPr>
            <a:r>
              <a:rPr lang="tr-TR" sz="2800" i="1" dirty="0" smtClean="0"/>
              <a:t>Walter et al.’s [2007] BSDF model.</a:t>
            </a:r>
          </a:p>
          <a:p>
            <a:pPr lvl="1">
              <a:spcAft>
                <a:spcPts val="600"/>
              </a:spcAft>
              <a:buClr>
                <a:srgbClr val="FD7403"/>
              </a:buClr>
            </a:pPr>
            <a:r>
              <a:rPr lang="tr-TR" i="1" dirty="0" smtClean="0"/>
              <a:t>It’s based on microfacet theory.</a:t>
            </a:r>
          </a:p>
          <a:p>
            <a:pPr lvl="1">
              <a:spcAft>
                <a:spcPts val="600"/>
              </a:spcAft>
              <a:buClr>
                <a:srgbClr val="FD7403"/>
              </a:buClr>
            </a:pPr>
            <a:r>
              <a:rPr lang="tr-TR" i="1" dirty="0" smtClean="0"/>
              <a:t>It’s for representing rough glass material.</a:t>
            </a:r>
          </a:p>
          <a:p>
            <a:pPr lvl="1">
              <a:spcAft>
                <a:spcPts val="600"/>
              </a:spcAft>
              <a:buClr>
                <a:srgbClr val="FD7403"/>
              </a:buClr>
            </a:pPr>
            <a:r>
              <a:rPr lang="tr-TR" i="1" dirty="0" smtClean="0"/>
              <a:t>It uses GGX microfacet normal distribution.</a:t>
            </a:r>
          </a:p>
          <a:p>
            <a:pPr>
              <a:spcAft>
                <a:spcPts val="1200"/>
              </a:spcAft>
              <a:buClr>
                <a:srgbClr val="C00000"/>
              </a:buClr>
            </a:pPr>
            <a:r>
              <a:rPr lang="tr-TR" sz="2800" i="1" dirty="0" smtClean="0"/>
              <a:t>Papas et al.’s [2014] BSDF model.</a:t>
            </a:r>
          </a:p>
          <a:p>
            <a:pPr lvl="1">
              <a:spcAft>
                <a:spcPts val="600"/>
              </a:spcAft>
              <a:buClr>
                <a:srgbClr val="FD7403"/>
              </a:buClr>
            </a:pPr>
            <a:r>
              <a:rPr lang="tr-TR" i="1" dirty="0" smtClean="0"/>
              <a:t>It’s a physically-based BSDF model.</a:t>
            </a:r>
          </a:p>
          <a:p>
            <a:pPr lvl="1">
              <a:spcAft>
                <a:spcPts val="600"/>
              </a:spcAft>
              <a:buClr>
                <a:srgbClr val="FD7403"/>
              </a:buClr>
            </a:pPr>
            <a:r>
              <a:rPr lang="tr-TR" i="1" dirty="0" smtClean="0"/>
              <a:t>It’s for representing paper material.</a:t>
            </a:r>
          </a:p>
          <a:p>
            <a:pPr lvl="1">
              <a:spcAft>
                <a:spcPts val="600"/>
              </a:spcAft>
              <a:buClr>
                <a:srgbClr val="FD7403"/>
              </a:buClr>
            </a:pPr>
            <a:r>
              <a:rPr lang="tr-TR" i="1" dirty="0" smtClean="0"/>
              <a:t>It includes absorption and scattering parameters.</a:t>
            </a:r>
          </a:p>
          <a:p>
            <a:pPr>
              <a:spcAft>
                <a:spcPts val="2400"/>
              </a:spcAft>
              <a:buClr>
                <a:srgbClr val="C00000"/>
              </a:buClr>
            </a:pPr>
            <a:r>
              <a:rPr lang="tr-TR" sz="2800" i="1" dirty="0" smtClean="0"/>
              <a:t>These BSDF models are not suitable for representing custom-designed translucent materials.</a:t>
            </a:r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1" y="3855290"/>
            <a:ext cx="2560320" cy="2560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1" y="815617"/>
            <a:ext cx="2560320" cy="2560320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92290" y="3377925"/>
            <a:ext cx="26133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Walter et al. [2007]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Microfacet-Based BSDF Model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12311" y="6403194"/>
            <a:ext cx="2520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dirty="0" smtClean="0"/>
              <a:t>Papas et al. [2014]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Physically-Based BSDF Model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865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|2.6|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|2.6|7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|2.6|7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|2.6|7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|2.6|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|2.6|7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|2.6|7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0.6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|2.6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|2.6|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|2.6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|2.6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|2.6|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|2.6|7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|2.6|7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|2.6|7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8250</TotalTime>
  <Words>3360</Words>
  <Application>Microsoft Office PowerPoint</Application>
  <PresentationFormat>On-screen Show (4:3)</PresentationFormat>
  <Paragraphs>194</Paragraphs>
  <Slides>18</Slides>
  <Notes>18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Flow</vt:lpstr>
      <vt:lpstr>             Grand Challenges in BSDF Measurement and Modeling </vt:lpstr>
      <vt:lpstr>Introduction</vt:lpstr>
      <vt:lpstr>Introduction</vt:lpstr>
      <vt:lpstr>Grand Challenges in BSDF Measurement</vt:lpstr>
      <vt:lpstr>Grand Challenges in BSDF Measurement</vt:lpstr>
      <vt:lpstr>Grand Challenges in BSDF Measurement</vt:lpstr>
      <vt:lpstr>Grand Challenges in BSDF Modeling</vt:lpstr>
      <vt:lpstr>Grand Challenges in BSDF Modeling</vt:lpstr>
      <vt:lpstr>Grand Challenges in BSDF Modeling</vt:lpstr>
      <vt:lpstr>Grand Challenges in BSDF Modeling</vt:lpstr>
      <vt:lpstr>Grand Challenges in BSDF Modeling</vt:lpstr>
      <vt:lpstr>Key Issues</vt:lpstr>
      <vt:lpstr>Key Issues</vt:lpstr>
      <vt:lpstr>Key Issues</vt:lpstr>
      <vt:lpstr>Key Issues</vt:lpstr>
      <vt:lpstr>Key Issues</vt:lpstr>
      <vt:lpstr>Conclusions</vt:lpstr>
      <vt:lpstr>Thank You...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Yarı Saydam Malzemelerde Yüzey Altı Saçılımı İçin Etkin Bir Model</dc:title>
  <dc:creator>Murat_Kurt</dc:creator>
  <cp:lastModifiedBy>Murat_Kurt</cp:lastModifiedBy>
  <cp:revision>803</cp:revision>
  <dcterms:modified xsi:type="dcterms:W3CDTF">2014-08-27T08:47:05Z</dcterms:modified>
</cp:coreProperties>
</file>