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259" r:id="rId4"/>
    <p:sldId id="258" r:id="rId5"/>
    <p:sldId id="265" r:id="rId6"/>
    <p:sldId id="266" r:id="rId7"/>
    <p:sldId id="268" r:id="rId8"/>
    <p:sldId id="263" r:id="rId9"/>
    <p:sldId id="260" r:id="rId10"/>
    <p:sldId id="262" r:id="rId11"/>
    <p:sldId id="261" r:id="rId12"/>
    <p:sldId id="264" r:id="rId13"/>
    <p:sldId id="270" r:id="rId14"/>
    <p:sldId id="271" r:id="rId15"/>
    <p:sldId id="267" r:id="rId16"/>
    <p:sldId id="272" r:id="rId17"/>
    <p:sldId id="273" r:id="rId18"/>
    <p:sldId id="274" r:id="rId19"/>
    <p:sldId id="275" r:id="rId20"/>
    <p:sldId id="276" r:id="rId21"/>
    <p:sldId id="278" r:id="rId22"/>
    <p:sldId id="277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1953" autoAdjust="0"/>
  </p:normalViewPr>
  <p:slideViewPr>
    <p:cSldViewPr>
      <p:cViewPr varScale="1">
        <p:scale>
          <a:sx n="169" d="100"/>
          <a:sy n="169" d="100"/>
        </p:scale>
        <p:origin x="-18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082" y="-9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60C12-1A27-4A64-B0B2-F796C1A51EED}" type="datetimeFigureOut">
              <a:rPr lang="tr-TR" smtClean="0"/>
              <a:t>28.04.2014</a:t>
            </a:fld>
            <a:endParaRPr lang="tr-T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C25BA-1208-4CE7-BA56-982F150D70B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4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467544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BFB7B9D-29DC-4C41-B0C4-B59A50DF7E0C}" type="datetime1">
              <a:rPr lang="tr-TR" smtClean="0"/>
              <a:t>28.04.2014</a:t>
            </a:fld>
            <a:endParaRPr lang="tr-T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516216" y="6358024"/>
            <a:ext cx="2160240" cy="365760"/>
          </a:xfrm>
        </p:spPr>
        <p:txBody>
          <a:bodyPr/>
          <a:lstStyle>
            <a:lvl1pPr algn="r">
              <a:defRPr/>
            </a:lvl1pPr>
          </a:lstStyle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1" name="Rectangle 20"/>
          <p:cNvSpPr/>
          <p:nvPr/>
        </p:nvSpPr>
        <p:spPr>
          <a:xfrm>
            <a:off x="251520" y="2780928"/>
            <a:ext cx="8640960" cy="2147307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51520" y="2780928"/>
            <a:ext cx="270030" cy="2147307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3327-3E6A-43D9-8DF5-5EBE78536FA3}" type="datetime1">
              <a:rPr lang="tr-TR" smtClean="0"/>
              <a:t>28.04.2014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57955-9A68-46AE-AE74-8623DDD212BD}" type="datetime1">
              <a:rPr lang="tr-TR" smtClean="0"/>
              <a:t>28.04.2014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7544" y="6375608"/>
            <a:ext cx="2289048" cy="365760"/>
          </a:xfrm>
        </p:spPr>
        <p:txBody>
          <a:bodyPr/>
          <a:lstStyle/>
          <a:p>
            <a:fld id="{07846B3C-FB66-4BD2-8E6F-B635B44DB9F6}" type="datetime1">
              <a:rPr lang="tr-TR" smtClean="0"/>
              <a:t>28.04.2014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0152" y="6375608"/>
            <a:ext cx="2126304" cy="365760"/>
          </a:xfrm>
          <a:solidFill>
            <a:schemeClr val="bg1"/>
          </a:solidFill>
        </p:spPr>
        <p:txBody>
          <a:bodyPr/>
          <a:lstStyle>
            <a:lvl1pPr algn="r">
              <a:defRPr/>
            </a:lvl1pPr>
          </a:lstStyle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1D2E4A9-3592-4B00-B2A6-D1562F677F57}" type="datetime1">
              <a:rPr lang="tr-TR" smtClean="0"/>
              <a:t>28.04.2014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D2CC-0FC2-45A8-B5B6-F1CA5D665BAF}" type="datetime1">
              <a:rPr lang="tr-TR" smtClean="0"/>
              <a:t>28.04.2014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E792B-8B19-4944-B04E-E12F67792B34}" type="datetime1">
              <a:rPr lang="tr-TR" smtClean="0"/>
              <a:t>28.04.2014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0011-83F9-476D-9CBA-A3EFDFBE7C4E}" type="datetime1">
              <a:rPr lang="tr-TR" smtClean="0"/>
              <a:t>28.04.2014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F950-C892-42EB-AA8B-D2C06EB70BE3}" type="datetime1">
              <a:rPr lang="tr-TR" smtClean="0"/>
              <a:t>28.04.2014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324E7-184C-4F8E-B674-D500FDF72B81}" type="datetime1">
              <a:rPr lang="tr-TR" smtClean="0"/>
              <a:t>28.04.2014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61C715D-A911-4F7A-B423-34B147ED1081}" type="datetime1">
              <a:rPr lang="tr-TR" smtClean="0"/>
              <a:t>28.04.2014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528" y="623731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54367" y="6356350"/>
            <a:ext cx="2139481" cy="36576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678150-2F3D-4E05-931D-3530E2373772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ulusvr.com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205336"/>
            <a:ext cx="8280920" cy="1447800"/>
          </a:xfrm>
        </p:spPr>
        <p:txBody>
          <a:bodyPr>
            <a:noAutofit/>
          </a:bodyPr>
          <a:lstStyle/>
          <a:p>
            <a:pPr algn="l"/>
            <a:r>
              <a:rPr lang="tr-TR" sz="2600" dirty="0">
                <a:effectLst/>
              </a:rPr>
              <a:t>Mobil Cihazlarda Görsel Arttırılmış Gerçeklik </a:t>
            </a:r>
            <a:r>
              <a:rPr lang="tr-TR" sz="2600" dirty="0" smtClean="0">
                <a:effectLst/>
              </a:rPr>
              <a:t>Algısının 3 </a:t>
            </a:r>
            <a:r>
              <a:rPr lang="tr-TR" sz="2600" dirty="0">
                <a:effectLst/>
              </a:rPr>
              <a:t>Boyutlu </a:t>
            </a:r>
            <a:r>
              <a:rPr lang="tr-TR" sz="2600" dirty="0" smtClean="0">
                <a:effectLst/>
              </a:rPr>
              <a:t>Kırmızı-Camgöbeği </a:t>
            </a:r>
            <a:r>
              <a:rPr lang="tr-TR" sz="2600" dirty="0">
                <a:effectLst/>
              </a:rPr>
              <a:t>Gözlükler İle Arttırılması</a:t>
            </a:r>
            <a:br>
              <a:rPr lang="tr-TR" sz="2600" dirty="0">
                <a:effectLst/>
              </a:rPr>
            </a:br>
            <a:endParaRPr lang="tr-TR" sz="2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Yrd.Doç.Dr.Cengiz Güngör </a:t>
            </a:r>
            <a:r>
              <a:rPr lang="tr-TR" smtClean="0"/>
              <a:t>ve </a:t>
            </a:r>
            <a:r>
              <a:rPr lang="tr-TR" smtClean="0"/>
              <a:t>Dr.Murat </a:t>
            </a:r>
            <a:r>
              <a:rPr lang="tr-TR" dirty="0" smtClean="0"/>
              <a:t>Kurt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7964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AG'de Gözlük Kullanımı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Polarize </a:t>
            </a:r>
            <a:r>
              <a:rPr lang="tr-TR" dirty="0"/>
              <a:t>gözlüklerden önce iki renkli gözlükler kullanılmaktaydı.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gözlüklerden birisi de kırmızı ve camgöbeği </a:t>
            </a:r>
            <a:r>
              <a:rPr lang="tr-TR" dirty="0" smtClean="0"/>
              <a:t>(İng</a:t>
            </a:r>
            <a:r>
              <a:rPr lang="tr-TR" dirty="0"/>
              <a:t>: </a:t>
            </a:r>
            <a:r>
              <a:rPr lang="en-US" dirty="0"/>
              <a:t>cyan</a:t>
            </a:r>
            <a:r>
              <a:rPr lang="tr-TR" dirty="0"/>
              <a:t>) rengi olanıdır.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gözlüklerde üçüncü boyut algısı düşüktür ancak en ucuz çözümdürler ve mobil cihazlarda kullanılmaya uygundurlar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2567516" y="3078480"/>
            <a:ext cx="2755054" cy="128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30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Wrap 1200D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904829"/>
            <a:ext cx="3168352" cy="2116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2" name="Picture 6" descr="https://cdn1.iconfinder.com/data/icons/google-glass-icons/1024/Slate_Google_Gla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000" y="3717032"/>
            <a:ext cx="2832794" cy="283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AG'de Gözlük Kullanımı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/>
          </a:bodyPr>
          <a:lstStyle/>
          <a:p>
            <a:r>
              <a:rPr lang="tr-TR" dirty="0" smtClean="0"/>
              <a:t>Arttırılmış </a:t>
            </a:r>
            <a:r>
              <a:rPr lang="tr-TR" dirty="0"/>
              <a:t>gerçeklik için özel gözlükler üretilmektedir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Bunlar çift </a:t>
            </a:r>
            <a:r>
              <a:rPr lang="tr-TR" dirty="0"/>
              <a:t>veya tek göze yansıtılan görüntüye sanal eklemeler yapmaktadırlar.</a:t>
            </a:r>
            <a:endParaRPr lang="tr-TR" dirty="0" smtClean="0"/>
          </a:p>
          <a:p>
            <a:r>
              <a:rPr lang="tr-TR" dirty="0" smtClean="0"/>
              <a:t>Vuzix [6], </a:t>
            </a:r>
            <a:r>
              <a:rPr lang="tr-TR" dirty="0"/>
              <a:t>Meta </a:t>
            </a:r>
            <a:r>
              <a:rPr lang="tr-TR" dirty="0" smtClean="0"/>
              <a:t>[7], Google [8], Oculus [9] ve benzerleri.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2011680" lvl="8" indent="0">
              <a:buNone/>
            </a:pPr>
            <a:endParaRPr lang="tr-TR" sz="2000" dirty="0" smtClean="0"/>
          </a:p>
          <a:p>
            <a:pPr marL="2011680" lvl="8" indent="0">
              <a:buNone/>
            </a:pPr>
            <a:r>
              <a:rPr lang="tr-TR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[6]				</a:t>
            </a:r>
            <a:r>
              <a:rPr lang="tr-T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tr-TR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[8]</a:t>
            </a:r>
            <a:endParaRPr lang="tr-T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tr-TR" dirty="0"/>
          </a:p>
        </p:txBody>
      </p:sp>
      <p:sp>
        <p:nvSpPr>
          <p:cNvPr id="5" name="Rectangle 4"/>
          <p:cNvSpPr/>
          <p:nvPr/>
        </p:nvSpPr>
        <p:spPr>
          <a:xfrm>
            <a:off x="3563888" y="5373216"/>
            <a:ext cx="864096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6905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Bu çalışmada arttırılmış gerçeklik tekniği için en popüler araç olan ARToolKit </a:t>
            </a:r>
            <a:r>
              <a:rPr lang="tr-TR" dirty="0" smtClean="0"/>
              <a:t>ve </a:t>
            </a:r>
            <a:r>
              <a:rPr lang="tr-TR" dirty="0"/>
              <a:t>grafikler için OpenGL </a:t>
            </a:r>
            <a:r>
              <a:rPr lang="tr-TR" dirty="0" smtClean="0"/>
              <a:t>kullanılmıştır. </a:t>
            </a:r>
          </a:p>
          <a:p>
            <a:r>
              <a:rPr lang="tr-TR" dirty="0" smtClean="0"/>
              <a:t>AG </a:t>
            </a:r>
            <a:r>
              <a:rPr lang="tr-TR" dirty="0"/>
              <a:t>ile sol ve sağ göz için ayrı ayrı üretilen görüntüleri, ilgili gözün görmesi </a:t>
            </a:r>
            <a:r>
              <a:rPr lang="tr-TR" dirty="0" smtClean="0"/>
              <a:t>gözlükle sağlanmıştır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7330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 (Kamera Kullanımı-1)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Stereo bir bakışta sağ ve sol göz objenin farklı açılarını görmektedir. </a:t>
            </a:r>
          </a:p>
          <a:p>
            <a:r>
              <a:rPr lang="tr-TR" sz="2800" dirty="0"/>
              <a:t>Sağ ve Sol göz için görüntü oluşturulması iki yolla yapılabilir.</a:t>
            </a:r>
          </a:p>
          <a:p>
            <a:r>
              <a:rPr lang="tr-TR" dirty="0" smtClean="0"/>
              <a:t>Bu </a:t>
            </a:r>
            <a:r>
              <a:rPr lang="tr-TR" dirty="0"/>
              <a:t>etkiyi vermek için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Şekil 4’deki </a:t>
            </a:r>
            <a:r>
              <a:rPr lang="tr-TR" dirty="0"/>
              <a:t>sağ ve sol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göz </a:t>
            </a:r>
            <a:r>
              <a:rPr lang="tr-TR" dirty="0"/>
              <a:t>noktalarına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kamerayı </a:t>
            </a:r>
            <a:r>
              <a:rPr lang="tr-TR" dirty="0"/>
              <a:t>kaydırmak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gerekir</a:t>
            </a:r>
            <a:r>
              <a:rPr lang="tr-TR" dirty="0"/>
              <a:t>. </a:t>
            </a:r>
            <a:endParaRPr lang="tr-TR" dirty="0" smtClean="0"/>
          </a:p>
        </p:txBody>
      </p:sp>
      <p:grpSp>
        <p:nvGrpSpPr>
          <p:cNvPr id="5" name="Canvas 3"/>
          <p:cNvGrpSpPr/>
          <p:nvPr/>
        </p:nvGrpSpPr>
        <p:grpSpPr>
          <a:xfrm>
            <a:off x="4146262" y="3016390"/>
            <a:ext cx="4890234" cy="3176113"/>
            <a:chOff x="0" y="0"/>
            <a:chExt cx="2874010" cy="1866614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2874010" cy="1866265"/>
            </a:xfrm>
            <a:prstGeom prst="rect">
              <a:avLst/>
            </a:prstGeom>
          </p:spPr>
        </p:sp>
        <p:grpSp>
          <p:nvGrpSpPr>
            <p:cNvPr id="7" name="Group 6"/>
            <p:cNvGrpSpPr/>
            <p:nvPr/>
          </p:nvGrpSpPr>
          <p:grpSpPr>
            <a:xfrm>
              <a:off x="393014" y="0"/>
              <a:ext cx="2129402" cy="1866614"/>
              <a:chOff x="393014" y="0"/>
              <a:chExt cx="2129402" cy="1866614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67120" y="268983"/>
                <a:ext cx="499760" cy="501528"/>
              </a:xfrm>
              <a:prstGeom prst="rect">
                <a:avLst/>
              </a:prstGeom>
            </p:spPr>
          </p:pic>
          <p:grpSp>
            <p:nvGrpSpPr>
              <p:cNvPr id="9" name="Group 8"/>
              <p:cNvGrpSpPr/>
              <p:nvPr/>
            </p:nvGrpSpPr>
            <p:grpSpPr>
              <a:xfrm>
                <a:off x="393014" y="0"/>
                <a:ext cx="2129402" cy="1669850"/>
                <a:chOff x="72530" y="0"/>
                <a:chExt cx="2129402" cy="1669850"/>
              </a:xfrm>
            </p:grpSpPr>
            <p:cxnSp>
              <p:nvCxnSpPr>
                <p:cNvPr id="16" name="Straight Connector 15"/>
                <p:cNvCxnSpPr>
                  <a:stCxn id="23" idx="1"/>
                </p:cNvCxnSpPr>
                <p:nvPr/>
              </p:nvCxnSpPr>
              <p:spPr>
                <a:xfrm flipH="1" flipV="1">
                  <a:off x="227074" y="90226"/>
                  <a:ext cx="1112028" cy="2309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233850" y="90244"/>
                  <a:ext cx="679984" cy="149655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flipH="1">
                  <a:off x="913775" y="113309"/>
                  <a:ext cx="332775" cy="1472955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H="1">
                  <a:off x="677003" y="113324"/>
                  <a:ext cx="670622" cy="1473438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328456" y="90213"/>
                  <a:ext cx="348628" cy="149551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546452" y="1035194"/>
                  <a:ext cx="471643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439435" y="525202"/>
                  <a:ext cx="724229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 Box 16"/>
                <p:cNvSpPr txBox="1"/>
                <p:nvPr/>
              </p:nvSpPr>
              <p:spPr>
                <a:xfrm>
                  <a:off x="1338967" y="0"/>
                  <a:ext cx="862965" cy="22669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>
                    <a:spcAft>
                      <a:spcPts val="0"/>
                    </a:spcAft>
                  </a:pPr>
                  <a:r>
                    <a:rPr lang="tr-TR" dirty="0">
                      <a:effectLst/>
                      <a:latin typeface="Times New Roman"/>
                      <a:ea typeface="Times New Roman"/>
                    </a:rPr>
                    <a:t>Uzak</a:t>
                  </a:r>
                  <a:r>
                    <a:rPr lang="en-US" dirty="0">
                      <a:effectLst/>
                      <a:latin typeface="Times New Roman"/>
                      <a:ea typeface="Times New Roman"/>
                    </a:rPr>
                    <a:t> düzlem</a:t>
                  </a:r>
                  <a:endParaRPr lang="tr-TR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4" name="Text Box 16"/>
                <p:cNvSpPr txBox="1"/>
                <p:nvPr/>
              </p:nvSpPr>
              <p:spPr>
                <a:xfrm>
                  <a:off x="1223459" y="398683"/>
                  <a:ext cx="833755" cy="22606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tr-TR" dirty="0">
                      <a:effectLst/>
                      <a:latin typeface="Times New Roman"/>
                      <a:ea typeface="MS Mincho"/>
                    </a:rPr>
                    <a:t>Odak düzlemi</a:t>
                  </a:r>
                  <a:endParaRPr lang="tr-TR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5" name="Text Box 16"/>
                <p:cNvSpPr txBox="1"/>
                <p:nvPr/>
              </p:nvSpPr>
              <p:spPr>
                <a:xfrm>
                  <a:off x="1077570" y="899260"/>
                  <a:ext cx="833755" cy="22542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tr-TR" dirty="0">
                      <a:effectLst/>
                      <a:latin typeface="Times New Roman"/>
                      <a:ea typeface="MS Mincho"/>
                    </a:rPr>
                    <a:t>Yakın düzlem</a:t>
                  </a:r>
                  <a:endParaRPr lang="tr-TR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6" name="Text Box 16"/>
                <p:cNvSpPr txBox="1"/>
                <p:nvPr/>
              </p:nvSpPr>
              <p:spPr>
                <a:xfrm>
                  <a:off x="72530" y="1443790"/>
                  <a:ext cx="535940" cy="22606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tr-TR" dirty="0">
                      <a:solidFill>
                        <a:srgbClr val="FF0000"/>
                      </a:solidFill>
                      <a:effectLst/>
                      <a:latin typeface="Times New Roman"/>
                      <a:ea typeface="MS Mincho"/>
                    </a:rPr>
                    <a:t>Sol göz</a:t>
                  </a:r>
                  <a:endParaRPr lang="tr-TR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7" name="Text Box 16"/>
                <p:cNvSpPr txBox="1"/>
                <p:nvPr/>
              </p:nvSpPr>
              <p:spPr>
                <a:xfrm>
                  <a:off x="984685" y="1439943"/>
                  <a:ext cx="554355" cy="22606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tr-TR" dirty="0">
                      <a:effectLst/>
                      <a:latin typeface="Times New Roman"/>
                      <a:ea typeface="MS Mincho"/>
                    </a:rPr>
                    <a:t>Sağ göz</a:t>
                  </a:r>
                  <a:endParaRPr lang="tr-TR" dirty="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cxnSp>
            <p:nvCxnSpPr>
              <p:cNvPr id="10" name="Straight Connector 9"/>
              <p:cNvCxnSpPr/>
              <p:nvPr/>
            </p:nvCxnSpPr>
            <p:spPr>
              <a:xfrm>
                <a:off x="1119780" y="113310"/>
                <a:ext cx="0" cy="14729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003123" y="1587096"/>
                <a:ext cx="23096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599893" y="90213"/>
                <a:ext cx="519681" cy="149634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>
                <a:off x="1119574" y="113233"/>
                <a:ext cx="499256" cy="1471956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 Box 16"/>
              <p:cNvSpPr txBox="1"/>
              <p:nvPr/>
            </p:nvSpPr>
            <p:spPr>
              <a:xfrm>
                <a:off x="667983" y="1641189"/>
                <a:ext cx="897255" cy="2254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tr-TR" dirty="0">
                    <a:effectLst/>
                    <a:latin typeface="Times New Roman"/>
                    <a:ea typeface="MS Mincho"/>
                  </a:rPr>
                  <a:t>Cihaz kamerası</a:t>
                </a:r>
                <a:endParaRPr lang="tr-TR" dirty="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flipH="1" flipV="1">
                <a:off x="1118672" y="1598174"/>
                <a:ext cx="1377" cy="9199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" name="TextBox 27"/>
          <p:cNvSpPr txBox="1"/>
          <p:nvPr/>
        </p:nvSpPr>
        <p:spPr>
          <a:xfrm>
            <a:off x="4499992" y="6218148"/>
            <a:ext cx="3143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/>
              <a:t>Şekil </a:t>
            </a:r>
            <a:r>
              <a:rPr lang="tr-TR" sz="1600" b="1" dirty="0" smtClean="0"/>
              <a:t>4</a:t>
            </a:r>
            <a:r>
              <a:rPr lang="tr-TR" sz="1600" dirty="0" smtClean="0"/>
              <a:t>. </a:t>
            </a:r>
            <a:r>
              <a:rPr lang="tr-TR" sz="1600" dirty="0"/>
              <a:t>Sağ ve sol göz için objenin </a:t>
            </a:r>
            <a:endParaRPr lang="tr-TR" sz="1600" dirty="0" smtClean="0"/>
          </a:p>
          <a:p>
            <a:pPr algn="ctr"/>
            <a:r>
              <a:rPr lang="tr-TR" sz="1600" dirty="0" smtClean="0"/>
              <a:t>Görüntülerinin alınması.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320905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 </a:t>
            </a:r>
            <a:r>
              <a:rPr lang="tr-TR" dirty="0"/>
              <a:t>(Kamera </a:t>
            </a:r>
            <a:r>
              <a:rPr lang="tr-TR" dirty="0" smtClean="0"/>
              <a:t>Kullanımı-2)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</a:t>
            </a:r>
            <a:r>
              <a:rPr lang="tr-TR" dirty="0"/>
              <a:t>başka teknikte ise gözler sonsuza bakar şekilde, odak düzlemi ile uğraşmadan Şekil </a:t>
            </a:r>
            <a:r>
              <a:rPr lang="tr-TR" dirty="0" smtClean="0"/>
              <a:t>5’deki </a:t>
            </a:r>
            <a:r>
              <a:rPr lang="tr-TR" dirty="0"/>
              <a:t>gibi obje veya kamera basitçe sağa ve sola kaydırılabilir. </a:t>
            </a:r>
            <a:endParaRPr lang="tr-TR" dirty="0" smtClean="0"/>
          </a:p>
          <a:p>
            <a:pPr lvl="1"/>
            <a:r>
              <a:rPr lang="tr-TR" dirty="0" smtClean="0"/>
              <a:t>Bu </a:t>
            </a:r>
            <a:r>
              <a:rPr lang="tr-TR" dirty="0"/>
              <a:t>yöntemde farklı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bir </a:t>
            </a:r>
            <a:r>
              <a:rPr lang="tr-TR" dirty="0"/>
              <a:t>etki elde edilse de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izleyici </a:t>
            </a:r>
            <a:r>
              <a:rPr lang="tr-TR" dirty="0"/>
              <a:t>yine de üçüncü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boyutu </a:t>
            </a:r>
            <a:r>
              <a:rPr lang="tr-TR" dirty="0"/>
              <a:t>hissetmektedir.</a:t>
            </a:r>
          </a:p>
        </p:txBody>
      </p:sp>
      <p:grpSp>
        <p:nvGrpSpPr>
          <p:cNvPr id="5" name="Canvas 52"/>
          <p:cNvGrpSpPr/>
          <p:nvPr/>
        </p:nvGrpSpPr>
        <p:grpSpPr>
          <a:xfrm>
            <a:off x="4148562" y="3016289"/>
            <a:ext cx="5391990" cy="3148391"/>
            <a:chOff x="0" y="0"/>
            <a:chExt cx="2887345" cy="1685925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2887345" cy="1685925"/>
            </a:xfrm>
            <a:prstGeom prst="rect">
              <a:avLst/>
            </a:prstGeom>
          </p:spPr>
        </p:sp>
        <p:grpSp>
          <p:nvGrpSpPr>
            <p:cNvPr id="7" name="Group 6"/>
            <p:cNvGrpSpPr/>
            <p:nvPr/>
          </p:nvGrpSpPr>
          <p:grpSpPr>
            <a:xfrm>
              <a:off x="373744" y="0"/>
              <a:ext cx="1939939" cy="1685676"/>
              <a:chOff x="0" y="0"/>
              <a:chExt cx="2147715" cy="1866903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74106" y="268982"/>
                <a:ext cx="499760" cy="501528"/>
              </a:xfrm>
              <a:prstGeom prst="rect">
                <a:avLst/>
              </a:prstGeom>
            </p:spPr>
          </p:pic>
          <p:grpSp>
            <p:nvGrpSpPr>
              <p:cNvPr id="9" name="Group 8"/>
              <p:cNvGrpSpPr/>
              <p:nvPr/>
            </p:nvGrpSpPr>
            <p:grpSpPr>
              <a:xfrm>
                <a:off x="0" y="0"/>
                <a:ext cx="2147715" cy="1752423"/>
                <a:chOff x="0" y="0"/>
                <a:chExt cx="2147715" cy="1752423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 flipH="1" flipV="1">
                  <a:off x="259789" y="90241"/>
                  <a:ext cx="914232" cy="23065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474107" y="90244"/>
                  <a:ext cx="367198" cy="149653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flipH="1">
                  <a:off x="841246" y="113308"/>
                  <a:ext cx="332775" cy="147295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H="1">
                  <a:off x="610298" y="113347"/>
                  <a:ext cx="335268" cy="1473411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55926" y="90214"/>
                  <a:ext cx="348628" cy="149551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473922" y="1035195"/>
                  <a:ext cx="47164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Text Box 17"/>
                <p:cNvSpPr txBox="1"/>
                <p:nvPr/>
              </p:nvSpPr>
              <p:spPr>
                <a:xfrm>
                  <a:off x="1266842" y="0"/>
                  <a:ext cx="880873" cy="22645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tr-TR" dirty="0">
                      <a:effectLst/>
                      <a:latin typeface="Times New Roman"/>
                      <a:ea typeface="MS Mincho"/>
                    </a:rPr>
                    <a:t>Uzak düzlem</a:t>
                  </a:r>
                  <a:endParaRPr lang="tr-TR" sz="3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3" name="Text Box 16"/>
                <p:cNvSpPr txBox="1"/>
                <p:nvPr/>
              </p:nvSpPr>
              <p:spPr>
                <a:xfrm>
                  <a:off x="1005041" y="899260"/>
                  <a:ext cx="923054" cy="225011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tr-TR" dirty="0">
                      <a:effectLst/>
                      <a:latin typeface="Times New Roman"/>
                      <a:ea typeface="MS Mincho"/>
                    </a:rPr>
                    <a:t>Yakın düzlem</a:t>
                  </a:r>
                  <a:endParaRPr lang="tr-TR" sz="3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4" name="Text Box 16"/>
                <p:cNvSpPr txBox="1"/>
                <p:nvPr/>
              </p:nvSpPr>
              <p:spPr>
                <a:xfrm>
                  <a:off x="0" y="1443778"/>
                  <a:ext cx="593342" cy="30864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tr-TR" dirty="0">
                      <a:solidFill>
                        <a:srgbClr val="FF0000"/>
                      </a:solidFill>
                      <a:effectLst/>
                      <a:latin typeface="Times New Roman"/>
                      <a:ea typeface="MS Mincho"/>
                    </a:rPr>
                    <a:t>Sol göz</a:t>
                  </a:r>
                  <a:endParaRPr lang="tr-TR" sz="3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5" name="Text Box 16"/>
                <p:cNvSpPr txBox="1"/>
                <p:nvPr/>
              </p:nvSpPr>
              <p:spPr>
                <a:xfrm>
                  <a:off x="912154" y="1439929"/>
                  <a:ext cx="613729" cy="28167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tr-TR" dirty="0">
                      <a:effectLst/>
                      <a:latin typeface="Times New Roman"/>
                      <a:ea typeface="MS Mincho"/>
                    </a:rPr>
                    <a:t>Sağ göz</a:t>
                  </a:r>
                  <a:endParaRPr lang="tr-TR" sz="3200" dirty="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cxnSp>
            <p:nvCxnSpPr>
              <p:cNvPr id="10" name="Straight Connector 9"/>
              <p:cNvCxnSpPr/>
              <p:nvPr/>
            </p:nvCxnSpPr>
            <p:spPr>
              <a:xfrm>
                <a:off x="726767" y="113309"/>
                <a:ext cx="0" cy="14729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610109" y="1587096"/>
                <a:ext cx="23096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66906" y="90244"/>
                <a:ext cx="359654" cy="14963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>
                <a:off x="726561" y="113347"/>
                <a:ext cx="338557" cy="1471813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 Box 16"/>
              <p:cNvSpPr txBox="1"/>
              <p:nvPr/>
            </p:nvSpPr>
            <p:spPr>
              <a:xfrm>
                <a:off x="274969" y="1641189"/>
                <a:ext cx="993355" cy="225714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tr-TR" dirty="0">
                    <a:effectLst/>
                    <a:latin typeface="Times New Roman"/>
                    <a:ea typeface="MS Mincho"/>
                  </a:rPr>
                  <a:t>Cihaz kamerası</a:t>
                </a:r>
                <a:endParaRPr lang="tr-TR" sz="3200" dirty="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flipH="1" flipV="1">
                <a:off x="725657" y="1598173"/>
                <a:ext cx="1378" cy="9199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TextBox 25"/>
          <p:cNvSpPr txBox="1"/>
          <p:nvPr/>
        </p:nvSpPr>
        <p:spPr>
          <a:xfrm>
            <a:off x="4009785" y="6228601"/>
            <a:ext cx="4090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/>
              <a:t>Şekil </a:t>
            </a:r>
            <a:r>
              <a:rPr lang="tr-TR" sz="1600" b="1" dirty="0" smtClean="0"/>
              <a:t>5</a:t>
            </a:r>
            <a:r>
              <a:rPr lang="tr-TR" sz="1600" dirty="0" smtClean="0"/>
              <a:t>. </a:t>
            </a:r>
            <a:r>
              <a:rPr lang="tr-TR" sz="1600" dirty="0"/>
              <a:t>Odak düzlemi olmadan sağ ve sol göz </a:t>
            </a:r>
            <a:r>
              <a:rPr lang="tr-TR" sz="1600" dirty="0" smtClean="0"/>
              <a:t/>
            </a:r>
            <a:br>
              <a:rPr lang="tr-TR" sz="1600" dirty="0" smtClean="0"/>
            </a:br>
            <a:r>
              <a:rPr lang="tr-TR" sz="1600" dirty="0" smtClean="0"/>
              <a:t>için </a:t>
            </a:r>
            <a:r>
              <a:rPr lang="tr-TR" sz="1600" dirty="0"/>
              <a:t>objenin </a:t>
            </a:r>
            <a:r>
              <a:rPr lang="tr-TR" sz="1600" dirty="0" smtClean="0"/>
              <a:t>görüntülerinin </a:t>
            </a:r>
            <a:r>
              <a:rPr lang="tr-TR" sz="1600" dirty="0"/>
              <a:t>alınması.</a:t>
            </a:r>
          </a:p>
        </p:txBody>
      </p:sp>
    </p:spTree>
    <p:extLst>
      <p:ext uri="{BB962C8B-B14F-4D97-AF65-F5344CB8AC3E}">
        <p14:creationId xmlns:p14="http://schemas.microsoft.com/office/powerpoint/2010/main" val="1886515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 (Renk Filtreleme)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Gözlerin birbirlerinin görüntülerini görmemesi için </a:t>
            </a:r>
            <a:r>
              <a:rPr lang="tr-TR" sz="2400" dirty="0" smtClean="0"/>
              <a:t>OpenGL </a:t>
            </a:r>
            <a:r>
              <a:rPr lang="tr-TR" sz="2400" dirty="0"/>
              <a:t>filtre </a:t>
            </a:r>
            <a:r>
              <a:rPr lang="tr-TR" sz="2400" dirty="0" smtClean="0"/>
              <a:t>metotları </a:t>
            </a:r>
            <a:r>
              <a:rPr lang="tr-TR" sz="2400" dirty="0"/>
              <a:t>uygulanmıştır. </a:t>
            </a:r>
            <a:endParaRPr lang="tr-TR" sz="2400" dirty="0" smtClean="0"/>
          </a:p>
          <a:p>
            <a:r>
              <a:rPr lang="tr-TR" sz="2400" dirty="0" smtClean="0"/>
              <a:t>Sol </a:t>
            </a:r>
            <a:r>
              <a:rPr lang="tr-TR" sz="2400" dirty="0"/>
              <a:t>göz için:</a:t>
            </a:r>
          </a:p>
          <a:p>
            <a:pPr marL="720725" indent="0">
              <a:buNone/>
            </a:pPr>
            <a:r>
              <a:rPr lang="tr-TR" sz="2400" dirty="0"/>
              <a:t> </a:t>
            </a:r>
            <a:r>
              <a:rPr lang="tr-TR" sz="2400" dirty="0">
                <a:latin typeface="Lucida Console" panose="020B0609040504020204" pitchFamily="49" charset="0"/>
              </a:rPr>
              <a:t>glColorMask(true, false, false, </a:t>
            </a:r>
            <a:r>
              <a:rPr lang="tr-TR" sz="2400" dirty="0" smtClean="0">
                <a:latin typeface="Lucida Console" panose="020B0609040504020204" pitchFamily="49" charset="0"/>
              </a:rPr>
              <a:t>false);</a:t>
            </a:r>
            <a:endParaRPr lang="tr-TR" sz="2400" dirty="0">
              <a:latin typeface="Lucida Console" panose="020B0609040504020204" pitchFamily="49" charset="0"/>
            </a:endParaRPr>
          </a:p>
          <a:p>
            <a:r>
              <a:rPr lang="tr-TR" sz="2400" dirty="0"/>
              <a:t>ve sağ göz için:</a:t>
            </a:r>
          </a:p>
          <a:p>
            <a:pPr marL="720725" indent="0">
              <a:buNone/>
            </a:pPr>
            <a:r>
              <a:rPr lang="tr-TR" sz="2400" dirty="0" smtClean="0">
                <a:latin typeface="Lucida Console" panose="020B0609040504020204" pitchFamily="49" charset="0"/>
              </a:rPr>
              <a:t>glColorMask(false, true, true, false);</a:t>
            </a:r>
          </a:p>
          <a:p>
            <a:r>
              <a:rPr lang="tr-TR" sz="2400" dirty="0"/>
              <a:t>Bu şekilde gözlüksüz ekrana bakıldığında renk kaymaları, gözlükle bakıldığında 3 boyutlu görüntü algısı sağlanmaktadır.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32409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Bakış Pozisyonu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Mobil </a:t>
            </a:r>
            <a:r>
              <a:rPr lang="tr-TR" dirty="0"/>
              <a:t>cihazlarda insanlar ellerindeki cihazla desen etrafında dolaşarak üçüncü boyuttaki derinliği algılamaya çalışmakta ve cihazı çevirdiği yöne başını da çevirmektedir.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sebeple biz kullanıcının cihazını gözlerinin oluşturduğu çizgiye paralel tutacağını düşünerek </a:t>
            </a:r>
            <a:r>
              <a:rPr lang="tr-TR" dirty="0" smtClean="0"/>
              <a:t>cihazın </a:t>
            </a:r>
            <a:r>
              <a:rPr lang="tr-TR" dirty="0"/>
              <a:t>yatay eksenine paralel </a:t>
            </a:r>
            <a:r>
              <a:rPr lang="tr-TR" dirty="0" smtClean="0"/>
              <a:t>renk kayması </a:t>
            </a:r>
            <a:r>
              <a:rPr lang="tr-TR" dirty="0"/>
              <a:t>yaparak bu sorunu giderdik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1588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Bakış Pozisyonu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5597584"/>
            <a:ext cx="8229600" cy="63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1600" b="1" dirty="0"/>
              <a:t>Şekil 6</a:t>
            </a:r>
            <a:r>
              <a:rPr lang="tr-TR" sz="1600" dirty="0" smtClean="0"/>
              <a:t>. </a:t>
            </a:r>
            <a:r>
              <a:rPr lang="tr-TR" sz="1600" dirty="0"/>
              <a:t>Kafa eğilerek sağ ve sol gözün farklı görüntü görmesi. </a:t>
            </a:r>
            <a:br>
              <a:rPr lang="tr-TR" sz="1600" dirty="0"/>
            </a:br>
            <a:r>
              <a:rPr lang="tr-TR" sz="1600" dirty="0"/>
              <a:t>Sol gölgeleri sol göz, sağ gölgeleri sağ göz görebilmektedir.</a:t>
            </a:r>
          </a:p>
          <a:p>
            <a:pPr marL="0" indent="0" algn="ctr">
              <a:buNone/>
            </a:pPr>
            <a:endParaRPr lang="tr-TR" sz="1600" dirty="0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3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989" y="1251173"/>
            <a:ext cx="4867275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9556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18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Bu çalışmada enstitümüzün binasını AG ile gösteren bir sistem geliştirilmiştir. </a:t>
            </a:r>
            <a:endParaRPr lang="tr-TR" dirty="0" smtClean="0"/>
          </a:p>
          <a:p>
            <a:r>
              <a:rPr lang="tr-TR" dirty="0" smtClean="0"/>
              <a:t>Kullanılan </a:t>
            </a:r>
            <a:r>
              <a:rPr lang="tr-TR" dirty="0"/>
              <a:t>işaretçi, kırmızı-camgöbeği gözlük ve sonuçlar Şekil </a:t>
            </a:r>
            <a:r>
              <a:rPr lang="tr-TR" dirty="0" smtClean="0"/>
              <a:t>7’de </a:t>
            </a:r>
            <a:r>
              <a:rPr lang="tr-TR" dirty="0"/>
              <a:t>verilmiştir. </a:t>
            </a:r>
            <a:endParaRPr lang="tr-TR" dirty="0" smtClean="0"/>
          </a:p>
          <a:p>
            <a:r>
              <a:rPr lang="tr-TR" dirty="0" smtClean="0"/>
              <a:t>Zemini </a:t>
            </a:r>
            <a:r>
              <a:rPr lang="tr-TR" dirty="0"/>
              <a:t>beyaz yaparak dış dünya görüntüleri sonuçtan çıkartılmıştır.</a:t>
            </a:r>
          </a:p>
        </p:txBody>
      </p:sp>
    </p:spTree>
    <p:extLst>
      <p:ext uri="{BB962C8B-B14F-4D97-AF65-F5344CB8AC3E}">
        <p14:creationId xmlns:p14="http://schemas.microsoft.com/office/powerpoint/2010/main" val="3403102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19</a:t>
            </a:fld>
            <a:endParaRPr lang="tr-TR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915816" y="1268760"/>
            <a:ext cx="6120680" cy="303848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899592" y="2204864"/>
            <a:ext cx="1730256" cy="1730256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/>
          <a:stretch>
            <a:fillRect/>
          </a:stretch>
        </p:blipFill>
        <p:spPr>
          <a:xfrm>
            <a:off x="3059832" y="4071882"/>
            <a:ext cx="5760640" cy="2753449"/>
          </a:xfrm>
          <a:prstGeom prst="rect">
            <a:avLst/>
          </a:prstGeom>
        </p:spPr>
      </p:pic>
      <p:sp>
        <p:nvSpPr>
          <p:cNvPr id="9" name="Content Placeholder 3"/>
          <p:cNvSpPr txBox="1">
            <a:spLocks/>
          </p:cNvSpPr>
          <p:nvPr/>
        </p:nvSpPr>
        <p:spPr>
          <a:xfrm>
            <a:off x="457200" y="5085184"/>
            <a:ext cx="2818656" cy="17281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b="1" dirty="0"/>
              <a:t>Şekil </a:t>
            </a:r>
            <a:r>
              <a:rPr lang="tr-TR" sz="1600" b="1" dirty="0" smtClean="0"/>
              <a:t>7</a:t>
            </a:r>
            <a:r>
              <a:rPr lang="tr-TR" sz="1600" dirty="0" smtClean="0"/>
              <a:t>. </a:t>
            </a:r>
            <a:r>
              <a:rPr lang="tr-TR" sz="1600" dirty="0"/>
              <a:t>Üstte kullanılan işaretçi ve gözlük,</a:t>
            </a:r>
            <a:br>
              <a:rPr lang="tr-TR" sz="1600" dirty="0"/>
            </a:br>
            <a:r>
              <a:rPr lang="tr-TR" sz="1600" dirty="0" smtClean="0"/>
              <a:t>Sağda </a:t>
            </a:r>
            <a:r>
              <a:rPr lang="tr-TR" sz="1600" dirty="0"/>
              <a:t>ve </a:t>
            </a:r>
            <a:r>
              <a:rPr lang="tr-TR" sz="1600" dirty="0" smtClean="0"/>
              <a:t>sağ altta </a:t>
            </a:r>
            <a:r>
              <a:rPr lang="tr-TR" sz="1600" dirty="0"/>
              <a:t>enstitü binamızın görünüşü.</a:t>
            </a:r>
          </a:p>
        </p:txBody>
      </p:sp>
      <p:pic>
        <p:nvPicPr>
          <p:cNvPr id="10" name="Picture 9"/>
          <p:cNvPicPr/>
          <p:nvPr/>
        </p:nvPicPr>
        <p:blipFill>
          <a:blip r:embed="rId5"/>
          <a:stretch>
            <a:fillRect/>
          </a:stretch>
        </p:blipFill>
        <p:spPr>
          <a:xfrm>
            <a:off x="685135" y="4005064"/>
            <a:ext cx="2158673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271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Sunuş Planı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</a:p>
          <a:p>
            <a:r>
              <a:rPr lang="tr-TR" dirty="0" smtClean="0"/>
              <a:t>Arttırılmış Gerçeklik</a:t>
            </a:r>
          </a:p>
          <a:p>
            <a:r>
              <a:rPr lang="tr-TR" dirty="0" smtClean="0"/>
              <a:t>Arttırılmış Gerçeklikte Gözlük Kullanımı</a:t>
            </a:r>
          </a:p>
          <a:p>
            <a:r>
              <a:rPr lang="tr-TR" dirty="0" smtClean="0"/>
              <a:t>Yöntem</a:t>
            </a:r>
          </a:p>
          <a:p>
            <a:r>
              <a:rPr lang="tr-TR" dirty="0" smtClean="0"/>
              <a:t>Sonuçlar</a:t>
            </a:r>
          </a:p>
          <a:p>
            <a:r>
              <a:rPr lang="tr-TR" dirty="0" smtClean="0"/>
              <a:t>Kaynakça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111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20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Bu çalışmada ucuz kırmızı-cam göbeği gözlük özel bir donanım ihtiyacı gerektirmeden kullanılabildiği için tercih edilmiştir. </a:t>
            </a:r>
            <a:endParaRPr lang="tr-TR" dirty="0" smtClean="0"/>
          </a:p>
          <a:p>
            <a:r>
              <a:rPr lang="tr-TR" dirty="0" smtClean="0"/>
              <a:t>Fakat </a:t>
            </a:r>
            <a:r>
              <a:rPr lang="tr-TR" dirty="0"/>
              <a:t>bu gözlükler renklerle oynadığı için tam bir üç boyut algısı verememektedir. </a:t>
            </a:r>
            <a:endParaRPr lang="tr-TR" dirty="0" smtClean="0"/>
          </a:p>
          <a:p>
            <a:r>
              <a:rPr lang="tr-TR" dirty="0" smtClean="0"/>
              <a:t>Gelecekte </a:t>
            </a:r>
            <a:r>
              <a:rPr lang="tr-TR" dirty="0"/>
              <a:t>aktif veya pasif üç boyutlu gözlük kullanımı mobil cihazlarda mümkün olursa daha sağlıklı bir sistem geliştirilebilir.</a:t>
            </a:r>
          </a:p>
        </p:txBody>
      </p:sp>
    </p:spTree>
    <p:extLst>
      <p:ext uri="{BB962C8B-B14F-4D97-AF65-F5344CB8AC3E}">
        <p14:creationId xmlns:p14="http://schemas.microsoft.com/office/powerpoint/2010/main" val="1491841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21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538163" indent="-538163">
              <a:buNone/>
              <a:tabLst>
                <a:tab pos="538163" algn="l"/>
              </a:tabLst>
            </a:pPr>
            <a:r>
              <a:rPr lang="tr-TR" dirty="0" smtClean="0"/>
              <a:t>[1]</a:t>
            </a:r>
            <a:r>
              <a:rPr lang="tr-TR" dirty="0"/>
              <a:t>	Cawood, S. and Fiala M., 2008, “Augmented Reality: A Practical Guide”, </a:t>
            </a:r>
            <a:r>
              <a:rPr lang="tr-TR" i="1" dirty="0"/>
              <a:t>Pragmatic Bookshelf</a:t>
            </a:r>
            <a:r>
              <a:rPr lang="tr-TR" dirty="0"/>
              <a:t>, 2008.</a:t>
            </a:r>
          </a:p>
          <a:p>
            <a:pPr marL="538163" indent="-538163">
              <a:buNone/>
              <a:tabLst>
                <a:tab pos="538163" algn="l"/>
              </a:tabLst>
            </a:pPr>
            <a:r>
              <a:rPr lang="tr-TR" dirty="0" smtClean="0"/>
              <a:t>[2]</a:t>
            </a:r>
            <a:r>
              <a:rPr lang="tr-TR" dirty="0"/>
              <a:t>	Richard A. Newcombe, Steven Lovegrove, Andrew J. Davison: DTAM: Dense tracking and mapping in real-time. ICCV 2011: 2320-2327</a:t>
            </a:r>
          </a:p>
          <a:p>
            <a:pPr marL="538163" indent="-538163">
              <a:buNone/>
              <a:tabLst>
                <a:tab pos="538163" algn="l"/>
              </a:tabLst>
            </a:pPr>
            <a:r>
              <a:rPr lang="tr-TR" dirty="0" smtClean="0"/>
              <a:t>[3]	Kay </a:t>
            </a:r>
            <a:r>
              <a:rPr lang="tr-TR" dirty="0"/>
              <a:t>de Roos, 2009, www.kayderoos.nl/ARducation-Augmented-Reality-in-education, Ocak 2014.</a:t>
            </a:r>
          </a:p>
          <a:p>
            <a:pPr marL="538163" indent="-538163">
              <a:buNone/>
              <a:tabLst>
                <a:tab pos="538163" algn="l"/>
              </a:tabLst>
            </a:pPr>
            <a:r>
              <a:rPr lang="tr-TR" dirty="0" smtClean="0"/>
              <a:t>[4]	Ercan</a:t>
            </a:r>
            <a:r>
              <a:rPr lang="tr-TR" dirty="0"/>
              <a:t>, M., 2010, “A 3D Topological Tracking System For Augmented Reality”, M.Sc. Thesis, Middle East Techical University, Istanbul, Turkey.</a:t>
            </a:r>
          </a:p>
          <a:p>
            <a:pPr marL="538163" indent="-538163">
              <a:buNone/>
              <a:tabLst>
                <a:tab pos="538163" algn="l"/>
              </a:tabLst>
            </a:pPr>
            <a:r>
              <a:rPr lang="tr-TR" dirty="0" smtClean="0"/>
              <a:t>[5]	Christian </a:t>
            </a:r>
            <a:r>
              <a:rPr lang="tr-TR" dirty="0"/>
              <a:t>Dopler Lab. Handheld Augmented Reality Research, http://studierstube.icg.tugraz.at/handheld_ar, Ocak 2014</a:t>
            </a:r>
            <a:r>
              <a:rPr lang="tr-TR" dirty="0" smtClean="0"/>
              <a:t>.</a:t>
            </a:r>
          </a:p>
          <a:p>
            <a:pPr marL="538163" indent="-538163">
              <a:buNone/>
              <a:tabLst>
                <a:tab pos="538163" algn="l"/>
              </a:tabLst>
            </a:pPr>
            <a:r>
              <a:rPr lang="tr-TR" dirty="0" smtClean="0"/>
              <a:t>[6]	Vuzix</a:t>
            </a:r>
            <a:r>
              <a:rPr lang="tr-TR" dirty="0"/>
              <a:t>, www.vuzix.com, Ocak 2014.</a:t>
            </a:r>
          </a:p>
          <a:p>
            <a:pPr marL="538163" indent="-538163">
              <a:buNone/>
              <a:tabLst>
                <a:tab pos="538163" algn="l"/>
              </a:tabLst>
            </a:pPr>
            <a:r>
              <a:rPr lang="tr-TR" dirty="0" smtClean="0"/>
              <a:t>[7]	Meta</a:t>
            </a:r>
            <a:r>
              <a:rPr lang="tr-TR" dirty="0"/>
              <a:t>, www.spaceglasses.com, Ocak 2014.</a:t>
            </a:r>
          </a:p>
          <a:p>
            <a:pPr marL="538163" indent="-538163">
              <a:buNone/>
              <a:tabLst>
                <a:tab pos="538163" algn="l"/>
              </a:tabLst>
            </a:pPr>
            <a:r>
              <a:rPr lang="tr-TR" dirty="0" smtClean="0"/>
              <a:t>[8]	Google </a:t>
            </a:r>
            <a:r>
              <a:rPr lang="tr-TR" dirty="0"/>
              <a:t>glass, www.google.com/glass/start, Ocak 2014.</a:t>
            </a:r>
          </a:p>
          <a:p>
            <a:pPr marL="538163" indent="-538163">
              <a:buNone/>
              <a:tabLst>
                <a:tab pos="538163" algn="l"/>
              </a:tabLst>
            </a:pPr>
            <a:r>
              <a:rPr lang="tr-TR" dirty="0" smtClean="0"/>
              <a:t>[9]	Oculus </a:t>
            </a:r>
            <a:r>
              <a:rPr lang="tr-TR" dirty="0"/>
              <a:t>Virtual Reality Devlopment kit 2, </a:t>
            </a:r>
            <a:r>
              <a:rPr lang="tr-TR" u="sng" dirty="0">
                <a:hlinkClick r:id="rId2"/>
              </a:rPr>
              <a:t>www.oculusvr.com</a:t>
            </a:r>
            <a:r>
              <a:rPr lang="tr-TR" dirty="0"/>
              <a:t>, Mart </a:t>
            </a:r>
            <a:r>
              <a:rPr lang="tr-TR" dirty="0" smtClean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61766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12976"/>
            <a:ext cx="8229600" cy="914400"/>
          </a:xfrm>
        </p:spPr>
        <p:txBody>
          <a:bodyPr/>
          <a:lstStyle/>
          <a:p>
            <a:pPr algn="ctr"/>
            <a:r>
              <a:rPr lang="tr-TR" dirty="0" smtClean="0"/>
              <a:t>Teşekkürler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97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Mobil cihazlar üzerinde kullanıcılara görsel ek bilgi vermenin bir yolu da son yaklaşımlardan olan arttırılmış gerçeklik (AG) </a:t>
            </a:r>
            <a:r>
              <a:rPr lang="tr-TR" dirty="0" smtClean="0"/>
              <a:t>tekniğidir.</a:t>
            </a:r>
          </a:p>
          <a:p>
            <a:pPr lvl="1"/>
            <a:r>
              <a:rPr lang="tr-TR" dirty="0" smtClean="0"/>
              <a:t>İng: </a:t>
            </a:r>
            <a:r>
              <a:rPr lang="en-US" i="1" dirty="0" smtClean="0"/>
              <a:t>Augmented Reality</a:t>
            </a:r>
            <a:endParaRPr lang="en-US" dirty="0" smtClean="0"/>
          </a:p>
          <a:p>
            <a:r>
              <a:rPr lang="tr-TR" dirty="0" smtClean="0"/>
              <a:t>Arttırılmış </a:t>
            </a:r>
            <a:r>
              <a:rPr lang="tr-TR" dirty="0"/>
              <a:t>Gerçeklik uzun süredir gündemde olan bir tekniktir.</a:t>
            </a:r>
            <a:endParaRPr lang="tr-TR" dirty="0" smtClean="0"/>
          </a:p>
          <a:p>
            <a:r>
              <a:rPr lang="tr-TR" dirty="0" smtClean="0"/>
              <a:t>Tekniğin </a:t>
            </a:r>
            <a:r>
              <a:rPr lang="tr-TR" dirty="0"/>
              <a:t>ana esası gerçek dünya görüntüsünde uygun yerlere ek nesneler, yazılar atamak ve gerçek görüntü ile birlikte göstermektir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7010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Arttırılmış </a:t>
            </a:r>
            <a:r>
              <a:rPr lang="tr-TR" dirty="0"/>
              <a:t>gerçekliğin sanal gerçeklik kavramından ayrıldığı nokta, sanal gerçeklikteki gibi gerçek dünya görüntüsünden tümüyle vazgeçilmemesi, sanal katkının %10-20 oranında kalmasıdır.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açıdan bakılırsa oyuncunun gözünden oynanan oyunlar bile sanal gerçeklik uygulaması sayılır. </a:t>
            </a:r>
            <a:endParaRPr lang="tr-TR" dirty="0" smtClean="0"/>
          </a:p>
          <a:p>
            <a:r>
              <a:rPr lang="tr-TR" dirty="0" smtClean="0"/>
              <a:t>Ekrandaki </a:t>
            </a:r>
            <a:r>
              <a:rPr lang="tr-TR" dirty="0"/>
              <a:t>görüntüye yapılan ekler ise arttırılmış gerçekliktir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4709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Arttırılmış Gerçeklik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Sanal nesneleri mümkün olduğunca gerçekçi olarak yerleştirme önemlidir.</a:t>
            </a:r>
          </a:p>
          <a:p>
            <a:r>
              <a:rPr lang="tr-TR" dirty="0" smtClean="0"/>
              <a:t>Bunu gerçekleştirmek için bilgisayara fiziksel dünya ile ilgili bilgi aktarmak gerekir.</a:t>
            </a:r>
          </a:p>
          <a:p>
            <a:r>
              <a:rPr lang="tr-TR" dirty="0" smtClean="0"/>
              <a:t>Bu işlem iki yolla yapılabilir:</a:t>
            </a:r>
          </a:p>
          <a:p>
            <a:pPr lvl="1"/>
            <a:r>
              <a:rPr lang="tr-TR" dirty="0" smtClean="0"/>
              <a:t>İşaretçi Tabanlı</a:t>
            </a:r>
          </a:p>
          <a:p>
            <a:pPr lvl="2"/>
            <a:r>
              <a:rPr lang="tr-TR" dirty="0" smtClean="0"/>
              <a:t>İng: Marker Based [1]</a:t>
            </a:r>
          </a:p>
          <a:p>
            <a:pPr lvl="1"/>
            <a:r>
              <a:rPr lang="tr-TR" dirty="0" smtClean="0"/>
              <a:t>Yoğun Takip ve Haritalama Tabanlı</a:t>
            </a:r>
          </a:p>
          <a:p>
            <a:pPr lvl="2"/>
            <a:r>
              <a:rPr lang="tr-TR" dirty="0" smtClean="0"/>
              <a:t>İng</a:t>
            </a:r>
            <a:r>
              <a:rPr lang="tr-TR" dirty="0"/>
              <a:t>:</a:t>
            </a:r>
            <a:r>
              <a:rPr lang="en-US" dirty="0"/>
              <a:t> Dense Tracking and Mapping </a:t>
            </a:r>
            <a:r>
              <a:rPr lang="en-US" dirty="0" smtClean="0"/>
              <a:t>– DTAM</a:t>
            </a:r>
            <a:r>
              <a:rPr lang="tr-TR" dirty="0" smtClean="0"/>
              <a:t> [2]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094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Arttırılmış Gerçeklik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06144"/>
          </a:xfrm>
        </p:spPr>
        <p:txBody>
          <a:bodyPr>
            <a:normAutofit/>
          </a:bodyPr>
          <a:lstStyle/>
          <a:p>
            <a:r>
              <a:rPr lang="tr-TR" dirty="0" smtClean="0"/>
              <a:t>Biz mobil işlem gücüne daha uygun olduğu için işaretçi kullandık.</a:t>
            </a:r>
          </a:p>
          <a:p>
            <a:r>
              <a:rPr lang="tr-TR" dirty="0"/>
              <a:t>Her işaretçi ile bir koordinat sistemini temsil eden x, y ve z eksenleri (Şekil </a:t>
            </a:r>
            <a:r>
              <a:rPr lang="tr-TR" dirty="0" smtClean="0"/>
              <a:t>2) </a:t>
            </a:r>
            <a:r>
              <a:rPr lang="tr-TR" dirty="0"/>
              <a:t>elde edilmiş olur.</a:t>
            </a:r>
            <a:r>
              <a:rPr lang="tr-TR" dirty="0" smtClean="0"/>
              <a:t>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b="1" dirty="0" smtClean="0"/>
          </a:p>
          <a:p>
            <a:pPr marL="0" indent="0" algn="ctr">
              <a:buNone/>
            </a:pPr>
            <a:r>
              <a:rPr lang="tr-TR" sz="1400" b="1" dirty="0" smtClean="0"/>
              <a:t>Şekil 1</a:t>
            </a:r>
            <a:r>
              <a:rPr lang="tr-TR" sz="1400" dirty="0" smtClean="0"/>
              <a:t>. </a:t>
            </a:r>
            <a:r>
              <a:rPr lang="tr-TR" sz="1400" dirty="0"/>
              <a:t>Çeşitli işaretçiler </a:t>
            </a:r>
            <a:r>
              <a:rPr lang="tr-TR" sz="1400" dirty="0" smtClean="0"/>
              <a:t>[3]                                </a:t>
            </a:r>
            <a:r>
              <a:rPr lang="tr-TR" sz="1400" b="1" dirty="0" smtClean="0"/>
              <a:t>Şekil 2</a:t>
            </a:r>
            <a:r>
              <a:rPr lang="tr-TR" sz="1400" dirty="0" smtClean="0"/>
              <a:t>. İşaretçiler </a:t>
            </a:r>
            <a:r>
              <a:rPr lang="tr-TR" sz="1400" dirty="0"/>
              <a:t>ve eksenler</a:t>
            </a:r>
          </a:p>
          <a:p>
            <a:endParaRPr lang="tr-TR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292080" y="3422872"/>
            <a:ext cx="3024336" cy="2670424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539552" y="4551397"/>
            <a:ext cx="4591230" cy="154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89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İşaretçi Takip Süreci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5373216"/>
            <a:ext cx="8229600" cy="7837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1600" b="1" dirty="0"/>
              <a:t>Şekil </a:t>
            </a:r>
            <a:r>
              <a:rPr lang="tr-TR" sz="1600" b="1" dirty="0" smtClean="0"/>
              <a:t>3</a:t>
            </a:r>
            <a:r>
              <a:rPr lang="tr-TR" sz="1600" dirty="0" smtClean="0"/>
              <a:t>. </a:t>
            </a:r>
            <a:r>
              <a:rPr lang="tr-TR" sz="1600" dirty="0"/>
              <a:t>İşaretçi-tabanlı sistemlerin genel yapısı </a:t>
            </a:r>
            <a:r>
              <a:rPr lang="tr-TR" sz="1600" dirty="0" smtClean="0"/>
              <a:t>[4].</a:t>
            </a:r>
            <a:endParaRPr lang="tr-TR" sz="1600" dirty="0"/>
          </a:p>
          <a:p>
            <a:pPr marL="0" indent="0" algn="ctr">
              <a:buNone/>
            </a:pPr>
            <a:endParaRPr lang="tr-TR" sz="1600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1928813"/>
            <a:ext cx="511492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582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5517232"/>
            <a:ext cx="8229600" cy="63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1600" b="1" dirty="0" smtClean="0"/>
              <a:t>Şekil 4</a:t>
            </a:r>
            <a:r>
              <a:rPr lang="tr-TR" sz="1600" dirty="0" smtClean="0"/>
              <a:t>. Arttırılmış </a:t>
            </a:r>
            <a:r>
              <a:rPr lang="tr-TR" sz="1600" dirty="0"/>
              <a:t>gerçeklik görüntüsü </a:t>
            </a:r>
            <a:r>
              <a:rPr lang="tr-TR" sz="1600" dirty="0" smtClean="0"/>
              <a:t>[5].</a:t>
            </a:r>
            <a:endParaRPr lang="tr-TR" sz="1600" dirty="0"/>
          </a:p>
          <a:p>
            <a:pPr algn="ctr"/>
            <a:endParaRPr lang="tr-TR" sz="1600" dirty="0"/>
          </a:p>
        </p:txBody>
      </p:sp>
      <p:pic>
        <p:nvPicPr>
          <p:cNvPr id="5" name="Picture 4" descr="http://studierstube.icg.tugraz.at/handheld_ar/images/DarfOnBusinessCard_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78751"/>
            <a:ext cx="5688632" cy="4266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3834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AG'de Gözlük Kullanımı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Günümüzde </a:t>
            </a:r>
            <a:r>
              <a:rPr lang="tr-TR" dirty="0"/>
              <a:t>TV’lerde sunulan 3 boyutlu filmler aktif ve pasif polarize gözlüklerle görülebilmektedir.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gözlüklerde üçüncü boyut algısı üst seviyelerdedir.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gözlüklerin mobil cihazlarda kullanımı henüz mümkün olmamaktadır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Ancak kablolu</a:t>
            </a:r>
            <a:r>
              <a:rPr lang="tr-TR" dirty="0"/>
              <a:t> özel</a:t>
            </a:r>
            <a:r>
              <a:rPr lang="tr-TR" dirty="0" smtClean="0"/>
              <a:t> gözlükler üretilmiştir.</a:t>
            </a:r>
          </a:p>
        </p:txBody>
      </p:sp>
    </p:spTree>
    <p:extLst>
      <p:ext uri="{BB962C8B-B14F-4D97-AF65-F5344CB8AC3E}">
        <p14:creationId xmlns:p14="http://schemas.microsoft.com/office/powerpoint/2010/main" val="3798802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8300</TotalTime>
  <Words>758</Words>
  <Application>Microsoft Office PowerPoint</Application>
  <PresentationFormat>On-screen Show (4:3)</PresentationFormat>
  <Paragraphs>140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Origin</vt:lpstr>
      <vt:lpstr>Mobil Cihazlarda Görsel Arttırılmış Gerçeklik Algısının 3 Boyutlu Kırmızı-Camgöbeği Gözlükler İle Arttırılması </vt:lpstr>
      <vt:lpstr>Sunuş Planı</vt:lpstr>
      <vt:lpstr>Giriş</vt:lpstr>
      <vt:lpstr>Giriş</vt:lpstr>
      <vt:lpstr>Arttırılmış Gerçeklik</vt:lpstr>
      <vt:lpstr>Arttırılmış Gerçeklik</vt:lpstr>
      <vt:lpstr>İşaretçi Takip Süreci</vt:lpstr>
      <vt:lpstr>Örnek</vt:lpstr>
      <vt:lpstr>AG'de Gözlük Kullanımı</vt:lpstr>
      <vt:lpstr>AG'de Gözlük Kullanımı</vt:lpstr>
      <vt:lpstr>AG'de Gözlük Kullanımı</vt:lpstr>
      <vt:lpstr>Yöntem</vt:lpstr>
      <vt:lpstr>Yöntem (Kamera Kullanımı-1)</vt:lpstr>
      <vt:lpstr>Yöntem (Kamera Kullanımı-2)</vt:lpstr>
      <vt:lpstr>Yöntem (Renk Filtreleme)</vt:lpstr>
      <vt:lpstr>Bakış Pozisyonu</vt:lpstr>
      <vt:lpstr>Bakış Pozisyonu</vt:lpstr>
      <vt:lpstr>Sonuçlar</vt:lpstr>
      <vt:lpstr>Sonuçlar</vt:lpstr>
      <vt:lpstr>Sonuçlar</vt:lpstr>
      <vt:lpstr>Kaynakça</vt:lpstr>
      <vt:lpstr>Teşekkürler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GUNGOR</dc:creator>
  <cp:lastModifiedBy>Murat_Kurt</cp:lastModifiedBy>
  <cp:revision>339</cp:revision>
  <dcterms:created xsi:type="dcterms:W3CDTF">2013-09-20T11:24:12Z</dcterms:created>
  <dcterms:modified xsi:type="dcterms:W3CDTF">2014-04-28T14:45:04Z</dcterms:modified>
</cp:coreProperties>
</file>