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26C6EC-C4FF-402F-86CF-BB90F7C5642B}" type="datetimeFigureOut">
              <a:rPr lang="tr-TR" smtClean="0"/>
              <a:pPr/>
              <a:t>17.09.2010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F1712F-F138-4D4D-90BF-10D2CD993B1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665530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Modeling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3702873"/>
            <a:ext cx="4390256" cy="11662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dirty="0" smtClean="0">
                <a:latin typeface="Arial" pitchFamily="34" charset="0"/>
                <a:cs typeface="Arial" pitchFamily="34" charset="0"/>
              </a:rPr>
              <a:t>Aydın ÖZTÜRK</a:t>
            </a:r>
          </a:p>
          <a:p>
            <a:pPr algn="l"/>
            <a:r>
              <a:rPr lang="tr-TR" dirty="0" smtClean="0">
                <a:latin typeface="Arial" pitchFamily="34" charset="0"/>
                <a:cs typeface="Arial" pitchFamily="34" charset="0"/>
              </a:rPr>
              <a:t>Murat KURT</a:t>
            </a:r>
          </a:p>
          <a:p>
            <a:pPr algn="l"/>
            <a:r>
              <a:rPr lang="tr-TR" dirty="0" smtClean="0">
                <a:latin typeface="Arial" pitchFamily="34" charset="0"/>
                <a:cs typeface="Arial" pitchFamily="34" charset="0"/>
              </a:rPr>
              <a:t>Ahmet BİLGİLİ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N:\GraphiCon_2010_Figures\Presentation_Cover_Figure_10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21" y="3717032"/>
            <a:ext cx="3701107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2267744" y="577483"/>
            <a:ext cx="4896544" cy="907301"/>
            <a:chOff x="2627784" y="937523"/>
            <a:chExt cx="4896544" cy="907301"/>
          </a:xfrm>
        </p:grpSpPr>
        <p:pic>
          <p:nvPicPr>
            <p:cNvPr id="6" name="Picture 5" descr="gc_logo_transp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937523"/>
              <a:ext cx="1008112" cy="9073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83898" y="1095127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GraphiCon’2010</a:t>
              </a:r>
              <a:endParaRPr lang="tr-T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7904" y="144471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20th International Conference on Computer Graphics and Vision </a:t>
              </a:r>
              <a:br>
                <a:rPr lang="en-US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September 20-24, 2010, </a:t>
              </a:r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St.Petersburg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, Russia</a:t>
              </a:r>
              <a:endParaRPr lang="tr-TR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</a:t>
            </a:r>
            <a:endParaRPr lang="tr-TR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691680" y="2132856"/>
          <a:ext cx="5718175" cy="860425"/>
        </p:xfrm>
        <a:graphic>
          <a:graphicData uri="http://schemas.openxmlformats.org/presentationml/2006/ole">
            <p:oleObj spid="_x0000_s23553" name="Denklem" r:id="rId3" imgW="3035160" imgH="45720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884738" y="4076700"/>
          <a:ext cx="3827462" cy="693738"/>
        </p:xfrm>
        <a:graphic>
          <a:graphicData uri="http://schemas.openxmlformats.org/presentationml/2006/ole">
            <p:oleObj spid="_x0000_s23556" name="Denklem" r:id="rId4" imgW="2031840" imgH="3682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4005064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Scaling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coefficient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Marginal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Cumulative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 (2)</a:t>
            </a:r>
            <a:endParaRPr lang="tr-T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2" name="Picture 11" descr="gc_logo_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5472212" y="3068960"/>
          <a:ext cx="1116012" cy="881063"/>
        </p:xfrm>
        <a:graphic>
          <a:graphicData uri="http://schemas.openxmlformats.org/presentationml/2006/ole">
            <p:oleObj spid="_x0000_s30721" name="Denklem" r:id="rId4" imgW="596880" imgH="469800" progId="Equation.3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827584" y="1412776"/>
          <a:ext cx="427038" cy="1333500"/>
        </p:xfrm>
        <a:graphic>
          <a:graphicData uri="http://schemas.openxmlformats.org/presentationml/2006/ole">
            <p:oleObj spid="_x0000_s30722" name="Denklem" r:id="rId5" imgW="228600" imgH="711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7664" y="1412776"/>
            <a:ext cx="3621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Scaled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values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6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values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6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Sum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values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877126" y="1469794"/>
          <a:ext cx="3359170" cy="288032"/>
        </p:xfrm>
        <a:graphic>
          <a:graphicData uri="http://schemas.openxmlformats.org/presentationml/2006/ole">
            <p:oleObj spid="_x0000_s30723" name="Denklem" r:id="rId6" imgW="2374560" imgH="20304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915816" y="3140968"/>
          <a:ext cx="1995488" cy="809625"/>
        </p:xfrm>
        <a:graphic>
          <a:graphicData uri="http://schemas.openxmlformats.org/presentationml/2006/ole">
            <p:oleObj spid="_x0000_s30724" name="Denklem" r:id="rId7" imgW="1066680" imgH="43164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835696" y="4581128"/>
          <a:ext cx="2327275" cy="809625"/>
        </p:xfrm>
        <a:graphic>
          <a:graphicData uri="http://schemas.openxmlformats.org/presentationml/2006/ole">
            <p:oleObj spid="_x0000_s30725" name="Denklem" r:id="rId8" imgW="1244520" imgH="43164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084168" y="4581128"/>
          <a:ext cx="1425575" cy="809625"/>
        </p:xfrm>
        <a:graphic>
          <a:graphicData uri="http://schemas.openxmlformats.org/presentationml/2006/ole">
            <p:oleObj spid="_x0000_s30726" name="Denklem" r:id="rId9" imgW="761760" imgH="43164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547664" y="4149080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Marginal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tr-TR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048" y="414908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Marginal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Cumulative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Distribution</a:t>
            </a:r>
            <a:endParaRPr lang="tr-TR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 (3)</a:t>
            </a:r>
            <a:endParaRPr lang="tr-TR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4577" name="Picture 852"/>
          <p:cNvPicPr>
            <a:picLocks noChangeAspect="1" noChangeArrowheads="1"/>
          </p:cNvPicPr>
          <p:nvPr/>
        </p:nvPicPr>
        <p:blipFill>
          <a:blip r:embed="rId3" cstate="print"/>
          <a:srcRect l="3123"/>
          <a:stretch>
            <a:fillRect/>
          </a:stretch>
        </p:blipFill>
        <p:spPr bwMode="auto">
          <a:xfrm>
            <a:off x="572256" y="1052736"/>
            <a:ext cx="4071752" cy="295232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853"/>
          <p:cNvPicPr>
            <a:picLocks noChangeAspect="1" noChangeArrowheads="1"/>
          </p:cNvPicPr>
          <p:nvPr/>
        </p:nvPicPr>
        <p:blipFill>
          <a:blip r:embed="rId4" cstate="print"/>
          <a:srcRect l="3139"/>
          <a:stretch>
            <a:fillRect/>
          </a:stretch>
        </p:blipFill>
        <p:spPr bwMode="auto">
          <a:xfrm>
            <a:off x="5148064" y="1124744"/>
            <a:ext cx="3960440" cy="27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54"/>
          <p:cNvPicPr>
            <a:picLocks noChangeAspect="1" noChangeArrowheads="1"/>
          </p:cNvPicPr>
          <p:nvPr/>
        </p:nvPicPr>
        <p:blipFill>
          <a:blip r:embed="rId5" cstate="print"/>
          <a:srcRect l="2519"/>
          <a:stretch>
            <a:fillRect/>
          </a:stretch>
        </p:blipFill>
        <p:spPr bwMode="auto">
          <a:xfrm>
            <a:off x="5148064" y="4005064"/>
            <a:ext cx="3960440" cy="275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1010" y="2242641"/>
          <a:ext cx="590550" cy="322263"/>
        </p:xfrm>
        <a:graphic>
          <a:graphicData uri="http://schemas.openxmlformats.org/presentationml/2006/ole">
            <p:oleObj spid="_x0000_s24582" name="Denklem" r:id="rId6" imgW="406080" imgH="22860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572000" y="2245816"/>
          <a:ext cx="587375" cy="319088"/>
        </p:xfrm>
        <a:graphic>
          <a:graphicData uri="http://schemas.openxmlformats.org/presentationml/2006/ole">
            <p:oleObj spid="_x0000_s24583" name="Denklem" r:id="rId7" imgW="419040" imgH="228600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499992" y="5157192"/>
          <a:ext cx="590550" cy="320675"/>
        </p:xfrm>
        <a:graphic>
          <a:graphicData uri="http://schemas.openxmlformats.org/presentationml/2006/ole">
            <p:oleObj spid="_x0000_s24584" name="Denklem" r:id="rId8" imgW="40608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5616" y="472514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Empirical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cumulative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marginal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gc_logo_transp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We have observed that the marginal distributions </a:t>
            </a:r>
            <a:r>
              <a:rPr lang="en-US" strike="sngStrik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specular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materials are extremely skewed.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Our empirical results showed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copula distributions do not provide satisfactory approximations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these cases.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overcome this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difﬁculty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by dividing data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along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into subsamples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ﬁtting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BRDF model to each of these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subsamples.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defined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 subsamples by dividing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into 6 non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overlapping intervals each with a length of 90º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 = 15º.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 (3)</a:t>
            </a:r>
            <a:endParaRPr lang="tr-TR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995741" y="3665909"/>
          <a:ext cx="320675" cy="411163"/>
        </p:xfrm>
        <a:graphic>
          <a:graphicData uri="http://schemas.openxmlformats.org/presentationml/2006/ole">
            <p:oleObj spid="_x0000_s25602" name="Denklem" r:id="rId3" imgW="177480" imgH="22860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588224" y="5157192"/>
          <a:ext cx="320675" cy="411162"/>
        </p:xfrm>
        <a:graphic>
          <a:graphicData uri="http://schemas.openxmlformats.org/presentationml/2006/ole">
            <p:oleObj spid="_x0000_s25604" name="Denklem" r:id="rId4" imgW="177480" imgH="228600" progId="Equation.3">
              <p:embed/>
            </p:oleObj>
          </a:graphicData>
        </a:graphic>
      </p:graphicFrame>
      <p:pic>
        <p:nvPicPr>
          <p:cNvPr id="7" name="Picture 6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51728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Reciprocity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Model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satisfies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reciprocity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identity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</a:t>
            </a:r>
            <a:endParaRPr lang="tr-TR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851920" y="3140968"/>
          <a:ext cx="1626937" cy="504825"/>
        </p:xfrm>
        <a:graphic>
          <a:graphicData uri="http://schemas.openxmlformats.org/presentationml/2006/ole">
            <p:oleObj spid="_x0000_s26627" name="Denklem" r:id="rId3" imgW="711000" imgH="228600" progId="Equation.3">
              <p:embed/>
            </p:oleObj>
          </a:graphicData>
        </a:graphic>
      </p:graphicFrame>
      <p:pic>
        <p:nvPicPr>
          <p:cNvPr id="26628" name="Picture 4" descr="N:\GraphiCon_2010_Figures\Figur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6488549" cy="21602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" name="Picture 7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67751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Conservation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Our BRDF model depends on a multivariate probability distribution function but it is scaled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coefﬁcient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tr-TR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subsumple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In this sense,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our model may not be considered as an energy conserving model.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endParaRPr lang="tr-TR" sz="22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samples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considered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BRDF model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empirically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satisfies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conservation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property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 (2)</a:t>
            </a:r>
            <a:endParaRPr lang="tr-TR" dirty="0"/>
          </a:p>
        </p:txBody>
      </p:sp>
      <p:pic>
        <p:nvPicPr>
          <p:cNvPr id="28673" name="Picture 1" descr="N:\GraphiCon_2010_Figures\Fig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4326429" cy="21194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22765" y="4869160"/>
            <a:ext cx="1913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Albedo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3 </a:t>
            </a:r>
          </a:p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isotropic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Nickel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Yellow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Matte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Plastic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Blue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Metallic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400" i="1" dirty="0" err="1" smtClean="0">
                <a:latin typeface="Arial" pitchFamily="34" charset="0"/>
                <a:cs typeface="Arial" pitchFamily="34" charset="0"/>
              </a:rPr>
              <a:t>Paint</a:t>
            </a: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c_logo_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Importance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variance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technique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 Monte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Carlo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rendering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Importance</a:t>
            </a:r>
            <a:r>
              <a:rPr lang="tr-TR" dirty="0" smtClean="0"/>
              <a:t> </a:t>
            </a:r>
            <a:r>
              <a:rPr lang="tr-TR" dirty="0" err="1" smtClean="0"/>
              <a:t>Sampling</a:t>
            </a:r>
            <a:endParaRPr lang="tr-T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979712" y="3212976"/>
          <a:ext cx="5465407" cy="648072"/>
        </p:xfrm>
        <a:graphic>
          <a:graphicData uri="http://schemas.openxmlformats.org/presentationml/2006/ole">
            <p:oleObj spid="_x0000_s27649" name="Denklem" r:id="rId3" imgW="2400120" imgH="2919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3888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Rendering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Equation</a:t>
            </a:r>
            <a:endParaRPr lang="tr-T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0770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Monte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Carlo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Estimator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Rendering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Equation</a:t>
            </a:r>
            <a:endParaRPr lang="tr-T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267744" y="4724400"/>
          <a:ext cx="5091644" cy="936848"/>
        </p:xfrm>
        <a:graphic>
          <a:graphicData uri="http://schemas.openxmlformats.org/presentationml/2006/ole">
            <p:oleObj spid="_x0000_s27653" name="Denklem" r:id="rId4" imgW="2425680" imgH="444240" progId="Equation.3">
              <p:embed/>
            </p:oleObj>
          </a:graphicData>
        </a:graphic>
      </p:graphicFrame>
      <p:pic>
        <p:nvPicPr>
          <p:cNvPr id="12" name="Picture 11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3459839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model is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it can be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simplified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rendering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    is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provided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Importance</a:t>
            </a:r>
            <a:r>
              <a:rPr lang="tr-TR" dirty="0" smtClean="0"/>
              <a:t> </a:t>
            </a:r>
            <a:r>
              <a:rPr lang="tr-TR" dirty="0" err="1" smtClean="0"/>
              <a:t>Sampling</a:t>
            </a:r>
            <a:endParaRPr lang="tr-TR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033588" y="2794000"/>
          <a:ext cx="3954462" cy="898525"/>
        </p:xfrm>
        <a:graphic>
          <a:graphicData uri="http://schemas.openxmlformats.org/presentationml/2006/ole">
            <p:oleObj spid="_x0000_s29698" name="Denklem" r:id="rId3" imgW="1854000" imgH="419040" progId="Equation.3">
              <p:embed/>
            </p:oleObj>
          </a:graphicData>
        </a:graphic>
      </p:graphicFrame>
      <p:pic>
        <p:nvPicPr>
          <p:cNvPr id="7" name="Picture 6" descr="gc_logo_tran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228184" y="4221088"/>
          <a:ext cx="432048" cy="462909"/>
        </p:xfrm>
        <a:graphic>
          <a:graphicData uri="http://schemas.openxmlformats.org/presentationml/2006/ole">
            <p:oleObj spid="_x0000_s29701" name="Denklem" r:id="rId5" imgW="1774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5824"/>
          </a:xfrm>
        </p:spPr>
        <p:txBody>
          <a:bodyPr>
            <a:normAutofit/>
          </a:bodyPr>
          <a:lstStyle/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can be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modeled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 4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dimensional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Archimedean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incoming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light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vectors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sampled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from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Importance</a:t>
            </a:r>
            <a:r>
              <a:rPr lang="tr-TR" dirty="0" smtClean="0"/>
              <a:t> </a:t>
            </a:r>
            <a:r>
              <a:rPr lang="tr-TR" dirty="0" err="1" smtClean="0"/>
              <a:t>Sampling</a:t>
            </a:r>
            <a:endParaRPr lang="tr-TR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187624" y="3573016"/>
          <a:ext cx="6907212" cy="981075"/>
        </p:xfrm>
        <a:graphic>
          <a:graphicData uri="http://schemas.openxmlformats.org/presentationml/2006/ole">
            <p:oleObj spid="_x0000_s31747" name="Denklem" r:id="rId3" imgW="3238200" imgH="4572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691680" y="4869160"/>
          <a:ext cx="6067425" cy="490537"/>
        </p:xfrm>
        <a:graphic>
          <a:graphicData uri="http://schemas.openxmlformats.org/presentationml/2006/ole">
            <p:oleObj spid="_x0000_s31748" name="Denklem" r:id="rId4" imgW="2844720" imgH="228600" progId="Equation.3">
              <p:embed/>
            </p:oleObj>
          </a:graphicData>
        </a:graphic>
      </p:graphicFrame>
      <p:pic>
        <p:nvPicPr>
          <p:cNvPr id="7" name="Picture 6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695" y="1196752"/>
            <a:ext cx="7923745" cy="3960440"/>
          </a:xfrm>
          <a:ln w="15875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30120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>
                <a:latin typeface="Arial" pitchFamily="34" charset="0"/>
                <a:cs typeface="Arial" pitchFamily="34" charset="0"/>
              </a:rPr>
              <a:t>Various spheres were rendered with our Frank copula model using different materials. Columns left to right: alum-bronze, black-oxidized-steel, dark-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specular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-fabric, green-metallic-paint,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and silver-metallic-paint. Rows top to bottom: Reference images were rendered</a:t>
            </a:r>
            <a:r>
              <a:rPr lang="tr-T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using measured data; images were rendered using our Frank copula model and color-coded difference images (Color-coded differences are</a:t>
            </a:r>
            <a:r>
              <a:rPr lang="tr-T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scaled by a factor of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ﬁve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to improve the visibility of differences between the real and approximated images).</a:t>
            </a:r>
            <a:endParaRPr lang="tr-T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c_logo_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BRDF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defines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surface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reflection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mathematical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model.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BRDF              is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formulated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Nicadamus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Bidirectional</a:t>
            </a:r>
            <a:r>
              <a:rPr lang="tr-TR" dirty="0" smtClean="0"/>
              <a:t> </a:t>
            </a:r>
            <a:r>
              <a:rPr lang="tr-TR" dirty="0" err="1" smtClean="0"/>
              <a:t>Reflectance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(BRDF)</a:t>
            </a:r>
            <a:endParaRPr lang="tr-TR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267744" y="3356992"/>
          <a:ext cx="4581525" cy="808038"/>
        </p:xfrm>
        <a:graphic>
          <a:graphicData uri="http://schemas.openxmlformats.org/presentationml/2006/ole">
            <p:oleObj spid="_x0000_s2053" name="Denklem" r:id="rId3" imgW="2450880" imgH="4316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926357" y="2420888"/>
          <a:ext cx="1133475" cy="400050"/>
        </p:xfrm>
        <a:graphic>
          <a:graphicData uri="http://schemas.openxmlformats.org/presentationml/2006/ole">
            <p:oleObj spid="_x0000_s2055" name="Denklem" r:id="rId4" imgW="647640" imgH="22860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616200" y="4292600"/>
          <a:ext cx="1092200" cy="2138363"/>
        </p:xfrm>
        <a:graphic>
          <a:graphicData uri="http://schemas.openxmlformats.org/presentationml/2006/ole">
            <p:oleObj spid="_x0000_s2056" name="Denklem" r:id="rId5" imgW="583920" imgH="1143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2" y="4293096"/>
            <a:ext cx="5044971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tr-TR" dirty="0" err="1">
                <a:latin typeface="Arial" pitchFamily="34" charset="0"/>
                <a:cs typeface="Arial" pitchFamily="34" charset="0"/>
              </a:rPr>
              <a:t>I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ncoming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outgoing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surface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vectors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Differential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outgoing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radiance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Differential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irradiance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Incoming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radiance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Differential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solid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angle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c_logo_trans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60404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1751325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Arial" pitchFamily="34" charset="0"/>
                <a:cs typeface="Arial" pitchFamily="34" charset="0"/>
              </a:rPr>
              <a:t>The PSNR values of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Ashikhmin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-Shirley, the Cook-Torrance, the Ward and our Frank copula models. The BRDFs are sorted in the PSNRs of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Ashikhmin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-Shirley model (Blue) for visualization purpose.</a:t>
            </a:r>
            <a:endParaRPr lang="tr-TR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Image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taken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paper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Öztürk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, A., Kurt, M., Bilgili, A., A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BRDF Model, </a:t>
            </a:r>
            <a:r>
              <a:rPr lang="tr-TR" sz="1100" i="1" dirty="0" err="1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tr-T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100" i="1" dirty="0" err="1" smtClean="0">
                <a:latin typeface="Arial" pitchFamily="34" charset="0"/>
                <a:cs typeface="Arial" pitchFamily="34" charset="0"/>
              </a:rPr>
              <a:t>Graphics</a:t>
            </a:r>
            <a:r>
              <a:rPr lang="tr-TR" sz="1100" i="1" dirty="0" smtClean="0">
                <a:latin typeface="Arial" pitchFamily="34" charset="0"/>
                <a:cs typeface="Arial" pitchFamily="34" charset="0"/>
              </a:rPr>
              <a:t> Forum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, 29(6), 1795-1806, 2010.</a:t>
            </a:r>
          </a:p>
          <a:p>
            <a:pPr algn="just"/>
            <a:endParaRPr lang="tr-TR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c_logo_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pPr algn="ctr">
              <a:buNone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?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836712"/>
            <a:ext cx="4896544" cy="907301"/>
            <a:chOff x="2627784" y="937523"/>
            <a:chExt cx="4896544" cy="907301"/>
          </a:xfrm>
        </p:grpSpPr>
        <p:pic>
          <p:nvPicPr>
            <p:cNvPr id="5" name="Picture 4" descr="gc_logo_transp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784" y="937523"/>
              <a:ext cx="1008112" cy="9073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83898" y="1095127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GraphiCon’2010</a:t>
              </a:r>
              <a:endParaRPr lang="tr-T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904" y="144471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20th International Conference on Computer Graphics and Vision </a:t>
              </a:r>
              <a:br>
                <a:rPr lang="en-US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September 20-24, 2010, </a:t>
              </a:r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St.Petersburg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, Russia</a:t>
              </a:r>
              <a:endParaRPr lang="tr-TR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BRDF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obey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principles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Reciprocity</a:t>
            </a:r>
            <a:endParaRPr lang="tr-TR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err="1" smtClean="0">
                <a:latin typeface="Arial" pitchFamily="34" charset="0"/>
                <a:cs typeface="Arial" pitchFamily="34" charset="0"/>
              </a:rPr>
              <a:t>Conservation</a:t>
            </a:r>
            <a:endParaRPr lang="tr-T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BRDF</a:t>
            </a:r>
            <a:endParaRPr lang="tr-TR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979712" y="3140968"/>
          <a:ext cx="2611437" cy="428625"/>
        </p:xfrm>
        <a:graphic>
          <a:graphicData uri="http://schemas.openxmlformats.org/presentationml/2006/ole">
            <p:oleObj spid="_x0000_s16387" name="Denklem" r:id="rId3" imgW="1396800" imgH="22860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79712" y="4941168"/>
          <a:ext cx="3606800" cy="690562"/>
        </p:xfrm>
        <a:graphic>
          <a:graphicData uri="http://schemas.openxmlformats.org/presentationml/2006/ole">
            <p:oleObj spid="_x0000_s16388" name="Denklem" r:id="rId4" imgW="1930320" imgH="368280" progId="Equation.3">
              <p:embed/>
            </p:oleObj>
          </a:graphicData>
        </a:graphic>
      </p:graphicFrame>
      <p:pic>
        <p:nvPicPr>
          <p:cNvPr id="7" name="Picture 6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996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Ward</a:t>
            </a:r>
            <a:r>
              <a:rPr lang="tr-TR" dirty="0" smtClean="0"/>
              <a:t> (1992) BRDF model,</a:t>
            </a:r>
          </a:p>
          <a:p>
            <a:pPr lvl="1"/>
            <a:r>
              <a:rPr lang="tr-TR" dirty="0" err="1" smtClean="0"/>
              <a:t>Gaussian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Edwards</a:t>
            </a:r>
            <a:r>
              <a:rPr lang="tr-TR" dirty="0" smtClean="0"/>
              <a:t> et al. (2006) BRDF model,</a:t>
            </a:r>
          </a:p>
          <a:p>
            <a:pPr lvl="1"/>
            <a:r>
              <a:rPr lang="tr-TR" dirty="0" err="1" smtClean="0"/>
              <a:t>Halfway</a:t>
            </a:r>
            <a:r>
              <a:rPr lang="tr-TR" dirty="0" smtClean="0"/>
              <a:t> </a:t>
            </a:r>
            <a:r>
              <a:rPr lang="tr-TR" dirty="0" err="1" smtClean="0"/>
              <a:t>Vector</a:t>
            </a:r>
            <a:r>
              <a:rPr lang="tr-TR" dirty="0" smtClean="0"/>
              <a:t> Disk </a:t>
            </a:r>
            <a:r>
              <a:rPr lang="tr-TR" dirty="0" err="1" smtClean="0"/>
              <a:t>distribution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Öztürk</a:t>
            </a:r>
            <a:r>
              <a:rPr lang="tr-TR" dirty="0" smtClean="0"/>
              <a:t> et al. (2010) </a:t>
            </a:r>
            <a:r>
              <a:rPr lang="tr-TR" dirty="0" err="1" smtClean="0"/>
              <a:t>Copula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BRDF model, </a:t>
            </a:r>
          </a:p>
          <a:p>
            <a:pPr lvl="1"/>
            <a:r>
              <a:rPr lang="tr-TR" dirty="0" err="1" smtClean="0"/>
              <a:t>Archimedean</a:t>
            </a:r>
            <a:r>
              <a:rPr lang="tr-TR" dirty="0" smtClean="0"/>
              <a:t> </a:t>
            </a:r>
            <a:r>
              <a:rPr lang="tr-TR" dirty="0" err="1" smtClean="0"/>
              <a:t>Copula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Modeling</a:t>
            </a:r>
            <a:r>
              <a:rPr lang="tr-TR" dirty="0" smtClean="0"/>
              <a:t> BRDF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Probability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endParaRPr lang="tr-TR" dirty="0"/>
          </a:p>
        </p:txBody>
      </p:sp>
      <p:pic>
        <p:nvPicPr>
          <p:cNvPr id="4" name="Picture 3" descr="gc_logo_tran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Copula is a multivariate cumulative distribution function of 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uniform random variables on the interval [0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1].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They provide 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simple and general structure for modeling multivariate distributions through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univariate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marginal distributions.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endParaRPr lang="tr-TR" dirty="0"/>
          </a:p>
        </p:txBody>
      </p:sp>
      <p:pic>
        <p:nvPicPr>
          <p:cNvPr id="4" name="Picture 3" descr="gc_logo_tran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r>
              <a:rPr lang="tr-TR" dirty="0" smtClean="0"/>
              <a:t> (2)</a:t>
            </a:r>
            <a:endParaRPr lang="tr-TR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824038" y="1716088"/>
          <a:ext cx="1924050" cy="2143125"/>
        </p:xfrm>
        <a:graphic>
          <a:graphicData uri="http://schemas.openxmlformats.org/presentationml/2006/ole">
            <p:oleObj spid="_x0000_s17411" name="Denklem" r:id="rId3" imgW="1028520" imgH="1143000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99792" y="4365104"/>
          <a:ext cx="3942660" cy="1514251"/>
        </p:xfrm>
        <a:graphic>
          <a:graphicData uri="http://schemas.openxmlformats.org/presentationml/2006/ole">
            <p:oleObj spid="_x0000_s17416" name="Denklem" r:id="rId4" imgW="1790640" imgH="685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7944" y="1700808"/>
            <a:ext cx="3621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Random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Variables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Cumulative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Marginal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Cumulative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Distribution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Copula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r>
              <a:rPr lang="tr-TR" dirty="0" smtClean="0"/>
              <a:t> (3)</a:t>
            </a:r>
            <a:endParaRPr lang="tr-TR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23728" y="1615891"/>
          <a:ext cx="1854200" cy="1285875"/>
        </p:xfrm>
        <a:graphic>
          <a:graphicData uri="http://schemas.openxmlformats.org/presentationml/2006/ole">
            <p:oleObj spid="_x0000_s18435" name="Denklem" r:id="rId3" imgW="990360" imgH="685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952" y="1628800"/>
            <a:ext cx="4824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Marginal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pdf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483768" y="3717032"/>
          <a:ext cx="4611688" cy="1714500"/>
        </p:xfrm>
        <a:graphic>
          <a:graphicData uri="http://schemas.openxmlformats.org/presentationml/2006/ole">
            <p:oleObj spid="_x0000_s18437" name="Denklem" r:id="rId4" imgW="2463480" imgH="914400" progId="Equation.3">
              <p:embed/>
            </p:oleObj>
          </a:graphicData>
        </a:graphic>
      </p:graphicFrame>
      <p:pic>
        <p:nvPicPr>
          <p:cNvPr id="9" name="Picture 8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Archimedean</a:t>
            </a:r>
            <a:r>
              <a:rPr lang="tr-TR" dirty="0" smtClean="0"/>
              <a:t> </a:t>
            </a:r>
            <a:r>
              <a:rPr lang="tr-TR" dirty="0" err="1" smtClean="0"/>
              <a:t>Copula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endParaRPr lang="tr-TR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745710" y="1628775"/>
          <a:ext cx="738188" cy="857250"/>
        </p:xfrm>
        <a:graphic>
          <a:graphicData uri="http://schemas.openxmlformats.org/presentationml/2006/ole">
            <p:oleObj spid="_x0000_s19458" name="Denklem" r:id="rId3" imgW="393480" imgH="4572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923928" y="3463652"/>
          <a:ext cx="1450975" cy="1333500"/>
        </p:xfrm>
        <a:graphic>
          <a:graphicData uri="http://schemas.openxmlformats.org/presentationml/2006/ole">
            <p:oleObj spid="_x0000_s19459" name="Denklem" r:id="rId4" imgW="774360" imgH="711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2784" y="1628800"/>
            <a:ext cx="3621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Generator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Inverse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Generator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29249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Properties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Generator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Functions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50570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Archimedean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Distribution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51720" y="5498430"/>
          <a:ext cx="5551487" cy="450850"/>
        </p:xfrm>
        <a:graphic>
          <a:graphicData uri="http://schemas.openxmlformats.org/presentationml/2006/ole">
            <p:oleObj spid="_x0000_s19460" name="Denklem" r:id="rId5" imgW="2882880" imgH="241200" progId="Equation.3">
              <p:embed/>
            </p:oleObj>
          </a:graphicData>
        </a:graphic>
      </p:graphicFrame>
      <p:pic>
        <p:nvPicPr>
          <p:cNvPr id="11" name="Picture 10" descr="gc_logo_trans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Archimedean</a:t>
            </a:r>
            <a:r>
              <a:rPr lang="tr-TR" dirty="0" smtClean="0"/>
              <a:t> </a:t>
            </a:r>
            <a:r>
              <a:rPr lang="tr-TR" dirty="0" err="1" smtClean="0"/>
              <a:t>Copula</a:t>
            </a:r>
            <a:r>
              <a:rPr lang="tr-TR" dirty="0" smtClean="0"/>
              <a:t> </a:t>
            </a:r>
            <a:r>
              <a:rPr lang="tr-TR" dirty="0" err="1" smtClean="0"/>
              <a:t>Distributions</a:t>
            </a:r>
            <a:r>
              <a:rPr lang="tr-TR" dirty="0" smtClean="0"/>
              <a:t> (2)</a:t>
            </a:r>
            <a:endParaRPr lang="tr-TR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827584" y="4077072"/>
          <a:ext cx="7624763" cy="2244725"/>
        </p:xfrm>
        <a:graphic>
          <a:graphicData uri="http://schemas.openxmlformats.org/presentationml/2006/ole">
            <p:oleObj spid="_x0000_s22529" name="Denklem" r:id="rId3" imgW="4038480" imgH="119376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843808" y="2348880"/>
          <a:ext cx="3355975" cy="860425"/>
        </p:xfrm>
        <a:graphic>
          <a:graphicData uri="http://schemas.openxmlformats.org/presentationml/2006/ole">
            <p:oleObj spid="_x0000_s22531" name="Denklem" r:id="rId4" imgW="177768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Frank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Generator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50100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Copula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gc_logo_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3920" y="0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1074</TotalTime>
  <Words>691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Concourse</vt:lpstr>
      <vt:lpstr>Denklem</vt:lpstr>
      <vt:lpstr>Microsoft Equation 3.0</vt:lpstr>
      <vt:lpstr>Modeling BRDF by a Probability Distribution</vt:lpstr>
      <vt:lpstr>Bidirectional Reflectance Distribution Function (BRDF)</vt:lpstr>
      <vt:lpstr>Physical Properties of BRDF</vt:lpstr>
      <vt:lpstr>Modeling BRDF by Probability Distributions</vt:lpstr>
      <vt:lpstr>Copula Distributions</vt:lpstr>
      <vt:lpstr>Copula Distributions (2)</vt:lpstr>
      <vt:lpstr>Copula Distributions (3)</vt:lpstr>
      <vt:lpstr>Archimedean Copula Distributions</vt:lpstr>
      <vt:lpstr>Archimedean Copula Distributions (2)</vt:lpstr>
      <vt:lpstr>Copula-Based BRDF Model</vt:lpstr>
      <vt:lpstr>Copula-Based BRDF Model (2)</vt:lpstr>
      <vt:lpstr>Copula-Based BRDF Model (3)</vt:lpstr>
      <vt:lpstr>Copula-Based BRDF Model (3)</vt:lpstr>
      <vt:lpstr>Physical Properties of Copula-Based BRDF model</vt:lpstr>
      <vt:lpstr>Physical Properties of Copula-Based BRDF model (2)</vt:lpstr>
      <vt:lpstr>Importance Sampling</vt:lpstr>
      <vt:lpstr>Importance Sampling</vt:lpstr>
      <vt:lpstr>Importance Sampling</vt:lpstr>
      <vt:lpstr>Results</vt:lpstr>
      <vt:lpstr>Results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ahmet</dc:creator>
  <cp:lastModifiedBy>ahmet</cp:lastModifiedBy>
  <cp:revision>148</cp:revision>
  <dcterms:created xsi:type="dcterms:W3CDTF">2010-09-13T06:51:03Z</dcterms:created>
  <dcterms:modified xsi:type="dcterms:W3CDTF">2010-09-17T13:54:35Z</dcterms:modified>
</cp:coreProperties>
</file>